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theme/theme10.xml" ContentType="application/vnd.openxmlformats-officedocument.theme+xml"/>
  <Override PartName="/ppt/slideLayouts/slideLayout1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90" r:id="rId2"/>
    <p:sldMasterId id="2147483692" r:id="rId3"/>
    <p:sldMasterId id="2147483650" r:id="rId4"/>
    <p:sldMasterId id="2147483652" r:id="rId5"/>
    <p:sldMasterId id="2147483655" r:id="rId6"/>
    <p:sldMasterId id="2147483685" r:id="rId7"/>
    <p:sldMasterId id="2147483694" r:id="rId8"/>
    <p:sldMasterId id="2147483696" r:id="rId9"/>
    <p:sldMasterId id="2147483678" r:id="rId10"/>
    <p:sldMasterId id="2147483680" r:id="rId11"/>
  </p:sldMasterIdLst>
  <p:notesMasterIdLst>
    <p:notesMasterId r:id="rId38"/>
  </p:notesMasterIdLst>
  <p:sldIdLst>
    <p:sldId id="256" r:id="rId12"/>
    <p:sldId id="330" r:id="rId13"/>
    <p:sldId id="293" r:id="rId14"/>
    <p:sldId id="599" r:id="rId15"/>
    <p:sldId id="598" r:id="rId16"/>
    <p:sldId id="328" r:id="rId17"/>
    <p:sldId id="295" r:id="rId18"/>
    <p:sldId id="600" r:id="rId19"/>
    <p:sldId id="601" r:id="rId20"/>
    <p:sldId id="602" r:id="rId21"/>
    <p:sldId id="603" r:id="rId22"/>
    <p:sldId id="618" r:id="rId23"/>
    <p:sldId id="605" r:id="rId24"/>
    <p:sldId id="606" r:id="rId25"/>
    <p:sldId id="614" r:id="rId26"/>
    <p:sldId id="613" r:id="rId27"/>
    <p:sldId id="612" r:id="rId28"/>
    <p:sldId id="616" r:id="rId29"/>
    <p:sldId id="617" r:id="rId30"/>
    <p:sldId id="604" r:id="rId31"/>
    <p:sldId id="615" r:id="rId32"/>
    <p:sldId id="619" r:id="rId33"/>
    <p:sldId id="607" r:id="rId34"/>
    <p:sldId id="608" r:id="rId35"/>
    <p:sldId id="611" r:id="rId36"/>
    <p:sldId id="32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orient="horz" pos="1368" userDrawn="1">
          <p15:clr>
            <a:srgbClr val="A4A3A4"/>
          </p15:clr>
        </p15:guide>
        <p15:guide id="3" orient="horz" pos="1334" userDrawn="1">
          <p15:clr>
            <a:srgbClr val="A4A3A4"/>
          </p15:clr>
        </p15:guide>
        <p15:guide id="4" orient="horz" pos="961" userDrawn="1">
          <p15:clr>
            <a:srgbClr val="A4A3A4"/>
          </p15:clr>
        </p15:guide>
        <p15:guide id="5" orient="horz" pos="2290" userDrawn="1">
          <p15:clr>
            <a:srgbClr val="A4A3A4"/>
          </p15:clr>
        </p15:guide>
        <p15:guide id="6" orient="horz" pos="3556" userDrawn="1">
          <p15:clr>
            <a:srgbClr val="A4A3A4"/>
          </p15:clr>
        </p15:guide>
        <p15:guide id="7" pos="480" userDrawn="1">
          <p15:clr>
            <a:srgbClr val="A4A3A4"/>
          </p15:clr>
        </p15:guide>
        <p15:guide id="8" pos="7296" userDrawn="1">
          <p15:clr>
            <a:srgbClr val="A4A3A4"/>
          </p15:clr>
        </p15:guide>
        <p15:guide id="9" pos="32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1"/>
    <a:srgbClr val="173D9A"/>
    <a:srgbClr val="00A678"/>
    <a:srgbClr val="00FF01"/>
    <a:srgbClr val="82FFB7"/>
    <a:srgbClr val="77FFFD"/>
    <a:srgbClr val="0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975" autoAdjust="0"/>
    <p:restoredTop sz="67823" autoAdjust="0"/>
  </p:normalViewPr>
  <p:slideViewPr>
    <p:cSldViewPr snapToGrid="0">
      <p:cViewPr varScale="1">
        <p:scale>
          <a:sx n="62" d="100"/>
          <a:sy n="62" d="100"/>
        </p:scale>
        <p:origin x="208" y="672"/>
      </p:cViewPr>
      <p:guideLst>
        <p:guide orient="horz" pos="3024"/>
        <p:guide orient="horz" pos="1368"/>
        <p:guide orient="horz" pos="1334"/>
        <p:guide orient="horz" pos="961"/>
        <p:guide orient="horz" pos="2290"/>
        <p:guide orient="horz" pos="3556"/>
        <p:guide pos="480"/>
        <p:guide pos="7296"/>
        <p:guide pos="3273"/>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cap="all" baseline="0">
                <a:solidFill>
                  <a:schemeClr val="accent6">
                    <a:lumMod val="50000"/>
                  </a:schemeClr>
                </a:solidFill>
                <a:latin typeface="+mn-lt"/>
                <a:ea typeface="+mn-ea"/>
                <a:cs typeface="+mn-cs"/>
              </a:defRPr>
            </a:pPr>
            <a:r>
              <a:rPr lang="en-US" sz="3200" b="1" dirty="0">
                <a:solidFill>
                  <a:srgbClr val="173D9A"/>
                </a:solidFill>
              </a:rPr>
              <a:t>Climate</a:t>
            </a:r>
            <a:r>
              <a:rPr lang="en-US" sz="3200" b="1" baseline="0" dirty="0">
                <a:solidFill>
                  <a:srgbClr val="173D9A"/>
                </a:solidFill>
              </a:rPr>
              <a:t> Vulnerability Index</a:t>
            </a:r>
            <a:endParaRPr lang="en-US" sz="3200" b="1" dirty="0">
              <a:solidFill>
                <a:srgbClr val="173D9A"/>
              </a:solidFill>
            </a:endParaRPr>
          </a:p>
        </c:rich>
      </c:tx>
      <c:layout>
        <c:manualLayout>
          <c:xMode val="edge"/>
          <c:yMode val="edge"/>
          <c:x val="0.1401862145505155"/>
          <c:y val="2.1378218389779126E-3"/>
        </c:manualLayout>
      </c:layout>
      <c:overlay val="0"/>
      <c:spPr>
        <a:noFill/>
        <a:ln>
          <a:noFill/>
        </a:ln>
        <a:effectLst/>
      </c:spPr>
      <c:txPr>
        <a:bodyPr rot="0" spcFirstLastPara="1" vertOverflow="ellipsis" vert="horz" wrap="square" anchor="ctr" anchorCtr="1"/>
        <a:lstStyle/>
        <a:p>
          <a:pPr>
            <a:defRPr sz="2800" b="1" i="0" u="none" strike="noStrike" kern="1200" cap="all" baseline="0">
              <a:solidFill>
                <a:schemeClr val="accent6">
                  <a:lumMod val="50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Weight</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036-1D4D-8818-B900A495A6B4}"/>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036-1D4D-8818-B900A495A6B4}"/>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036-1D4D-8818-B900A495A6B4}"/>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036-1D4D-8818-B900A495A6B4}"/>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6036-1D4D-8818-B900A495A6B4}"/>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6036-1D4D-8818-B900A495A6B4}"/>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6036-1D4D-8818-B900A495A6B4}"/>
              </c:ext>
            </c:extLst>
          </c:dPt>
          <c:dLbls>
            <c:dLbl>
              <c:idx val="0"/>
              <c:layout>
                <c:manualLayout>
                  <c:x val="-0.11163061393492049"/>
                  <c:y val="0.21057553530553846"/>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4121286561671526"/>
                      <c:h val="0.15792089924529837"/>
                    </c:manualLayout>
                  </c15:layout>
                </c:ext>
                <c:ext xmlns:c16="http://schemas.microsoft.com/office/drawing/2014/chart" uri="{C3380CC4-5D6E-409C-BE32-E72D297353CC}">
                  <c16:uniqueId val="{00000001-6036-1D4D-8818-B900A495A6B4}"/>
                </c:ext>
              </c:extLst>
            </c:dLbl>
            <c:dLbl>
              <c:idx val="1"/>
              <c:layout>
                <c:manualLayout>
                  <c:x val="-0.17791141113211023"/>
                  <c:y val="5.1307808301683952E-2"/>
                </c:manualLayout>
              </c:layout>
              <c:tx>
                <c:rich>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fld id="{15DA3C01-E97A-2348-9CC6-BECF4925A947}" type="CATEGORYNAME">
                      <a:rPr lang="en-US" smtClean="0"/>
                      <a:pPr>
                        <a:defRPr sz="1200" b="1" i="0" u="none" strike="noStrike" kern="1200" spc="0" baseline="0">
                          <a:solidFill>
                            <a:schemeClr val="bg1"/>
                          </a:solidFill>
                          <a:latin typeface="+mn-lt"/>
                          <a:ea typeface="+mn-ea"/>
                          <a:cs typeface="+mn-cs"/>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6939962337815442"/>
                      <c:h val="0.12177033194818188"/>
                    </c:manualLayout>
                  </c15:layout>
                  <c15:dlblFieldTable/>
                  <c15:showDataLabelsRange val="0"/>
                </c:ext>
                <c:ext xmlns:c16="http://schemas.microsoft.com/office/drawing/2014/chart" uri="{C3380CC4-5D6E-409C-BE32-E72D297353CC}">
                  <c16:uniqueId val="{00000003-6036-1D4D-8818-B900A495A6B4}"/>
                </c:ext>
              </c:extLst>
            </c:dLbl>
            <c:dLbl>
              <c:idx val="2"/>
              <c:layout>
                <c:manualLayout>
                  <c:x val="-0.15907372648956433"/>
                  <c:y val="-0.1560609942453875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7358577552094243"/>
                      <c:h val="0.10466775723635859"/>
                    </c:manualLayout>
                  </c15:layout>
                </c:ext>
                <c:ext xmlns:c16="http://schemas.microsoft.com/office/drawing/2014/chart" uri="{C3380CC4-5D6E-409C-BE32-E72D297353CC}">
                  <c16:uniqueId val="{00000005-6036-1D4D-8818-B900A495A6B4}"/>
                </c:ext>
              </c:extLst>
            </c:dLbl>
            <c:dLbl>
              <c:idx val="3"/>
              <c:layout>
                <c:manualLayout>
                  <c:x val="-1.3954389839758784E-3"/>
                  <c:y val="-0.14430297413100926"/>
                </c:manualLayout>
              </c:layout>
              <c:tx>
                <c:rich>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fld id="{B091BA32-9931-487C-8C07-0FAA3DFC483B}" type="CATEGORYNAME">
                      <a:rPr lang="en-US">
                        <a:solidFill>
                          <a:schemeClr val="bg1"/>
                        </a:solidFill>
                      </a:rPr>
                      <a:pPr>
                        <a:defRPr sz="1200" b="1" i="0" u="none" strike="noStrike" kern="1200" spc="0" baseline="0">
                          <a:solidFill>
                            <a:schemeClr val="bg1"/>
                          </a:solidFill>
                          <a:latin typeface="+mn-lt"/>
                          <a:ea typeface="+mn-ea"/>
                          <a:cs typeface="+mn-cs"/>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5666668900746111"/>
                      <c:h val="0.1230957814883482"/>
                    </c:manualLayout>
                  </c15:layout>
                  <c15:dlblFieldTable/>
                  <c15:showDataLabelsRange val="0"/>
                </c:ext>
                <c:ext xmlns:c16="http://schemas.microsoft.com/office/drawing/2014/chart" uri="{C3380CC4-5D6E-409C-BE32-E72D297353CC}">
                  <c16:uniqueId val="{00000007-6036-1D4D-8818-B900A495A6B4}"/>
                </c:ext>
              </c:extLst>
            </c:dLbl>
            <c:dLbl>
              <c:idx val="4"/>
              <c:layout>
                <c:manualLayout>
                  <c:x val="0.15767845231472788"/>
                  <c:y val="-0.15499208332589864"/>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8204883470599201"/>
                      <c:h val="0.1066453266036273"/>
                    </c:manualLayout>
                  </c15:layout>
                </c:ext>
                <c:ext xmlns:c16="http://schemas.microsoft.com/office/drawing/2014/chart" uri="{C3380CC4-5D6E-409C-BE32-E72D297353CC}">
                  <c16:uniqueId val="{00000009-6036-1D4D-8818-B900A495A6B4}"/>
                </c:ext>
              </c:extLst>
            </c:dLbl>
            <c:dLbl>
              <c:idx val="5"/>
              <c:layout>
                <c:manualLayout>
                  <c:x val="0.21488919826616384"/>
                  <c:y val="4.9169902296491909E-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0410974662572512"/>
                      <c:h val="0.11240667229345863"/>
                    </c:manualLayout>
                  </c15:layout>
                </c:ext>
                <c:ext xmlns:c16="http://schemas.microsoft.com/office/drawing/2014/chart" uri="{C3380CC4-5D6E-409C-BE32-E72D297353CC}">
                  <c16:uniqueId val="{0000000B-6036-1D4D-8818-B900A495A6B4}"/>
                </c:ext>
              </c:extLst>
            </c:dLbl>
            <c:dLbl>
              <c:idx val="6"/>
              <c:layout>
                <c:manualLayout>
                  <c:x val="0.11045173416022103"/>
                  <c:y val="0.18532794355342347"/>
                </c:manualLayout>
              </c:layout>
              <c:tx>
                <c:rich>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fld id="{61A7137B-4123-B447-847B-0633EBE880C6}" type="CATEGORYNAME">
                      <a:rPr lang="en-US" sz="1200" u="none">
                        <a:solidFill>
                          <a:schemeClr val="bg1"/>
                        </a:solidFill>
                      </a:rPr>
                      <a:pPr>
                        <a:defRPr sz="1200" b="1" i="0" u="none" strike="noStrike" kern="1200" spc="0" baseline="0">
                          <a:solidFill>
                            <a:schemeClr val="bg1"/>
                          </a:solidFill>
                          <a:latin typeface="+mn-lt"/>
                          <a:ea typeface="+mn-ea"/>
                          <a:cs typeface="+mn-cs"/>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3730579028344642"/>
                      <c:h val="0.10466775723635859"/>
                    </c:manualLayout>
                  </c15:layout>
                  <c15:dlblFieldTable/>
                  <c15:showDataLabelsRange val="0"/>
                </c:ext>
                <c:ext xmlns:c16="http://schemas.microsoft.com/office/drawing/2014/chart" uri="{C3380CC4-5D6E-409C-BE32-E72D297353CC}">
                  <c16:uniqueId val="{0000000D-6036-1D4D-8818-B900A495A6B4}"/>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Climate Change Impacts: HEALTH</c:v>
                </c:pt>
                <c:pt idx="1">
                  <c:v>Climate Change Impacts: SOCIAL &amp; ECONOMIC</c:v>
                </c:pt>
                <c:pt idx="2">
                  <c:v>Climate Change Impacts: EXTREME EVENTS</c:v>
                </c:pt>
                <c:pt idx="3">
                  <c:v>Baseline Vulnerability: ENVIRONMENT</c:v>
                </c:pt>
                <c:pt idx="4">
                  <c:v>Baseline Vulnerability: INFRASTRUCTURE</c:v>
                </c:pt>
                <c:pt idx="5">
                  <c:v>Baseline Vulnerability: SOCIAL &amp; ECONOMIC</c:v>
                </c:pt>
                <c:pt idx="6">
                  <c:v>Baseline Vulnerability: HEALTH</c:v>
                </c:pt>
              </c:strCache>
            </c:strRef>
          </c:cat>
          <c:val>
            <c:numRef>
              <c:f>Sheet1!$B$2:$B$8</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E-6036-1D4D-8818-B900A495A6B4}"/>
            </c:ext>
          </c:extLst>
        </c:ser>
        <c:dLbls>
          <c:dLblPos val="outEnd"/>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80CDF-D482-4622-8614-F48C15E045E6}"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n-US"/>
        </a:p>
      </dgm:t>
    </dgm:pt>
    <dgm:pt modelId="{9537EFF3-8C51-4CEE-A9FA-EA11B15A12BF}">
      <dgm:prSet phldrT="[Text]"/>
      <dgm:spPr>
        <a:solidFill>
          <a:schemeClr val="accent2">
            <a:lumMod val="75000"/>
          </a:schemeClr>
        </a:solidFill>
      </dgm:spPr>
      <dgm:t>
        <a:bodyPr/>
        <a:lstStyle/>
        <a:p>
          <a:r>
            <a:rPr lang="en-US" dirty="0">
              <a:latin typeface="+mj-lt"/>
            </a:rPr>
            <a:t>Limited number of EJ SCREEN indicators</a:t>
          </a:r>
        </a:p>
      </dgm:t>
    </dgm:pt>
    <dgm:pt modelId="{9163F027-7DF6-42DC-8CE9-3FEFE930C437}" type="parTrans" cxnId="{8653672C-74E8-4A07-B570-A8D1FBF69492}">
      <dgm:prSet/>
      <dgm:spPr/>
      <dgm:t>
        <a:bodyPr/>
        <a:lstStyle/>
        <a:p>
          <a:endParaRPr lang="en-US"/>
        </a:p>
      </dgm:t>
    </dgm:pt>
    <dgm:pt modelId="{4D076FB4-DA29-4C34-86E9-7FDF2B4D73CE}" type="sibTrans" cxnId="{8653672C-74E8-4A07-B570-A8D1FBF69492}">
      <dgm:prSet/>
      <dgm:spPr/>
      <dgm:t>
        <a:bodyPr/>
        <a:lstStyle/>
        <a:p>
          <a:endParaRPr lang="en-US"/>
        </a:p>
      </dgm:t>
    </dgm:pt>
    <dgm:pt modelId="{029E16AA-C4FD-4CE7-88F3-1053A84C741C}">
      <dgm:prSet phldrT="[Text]"/>
      <dgm:spPr>
        <a:solidFill>
          <a:schemeClr val="accent2">
            <a:lumMod val="75000"/>
          </a:schemeClr>
        </a:solidFill>
      </dgm:spPr>
      <dgm:t>
        <a:bodyPr/>
        <a:lstStyle/>
        <a:p>
          <a:r>
            <a:rPr lang="en-US" dirty="0">
              <a:latin typeface="+mj-lt"/>
            </a:rPr>
            <a:t>Geographic scale</a:t>
          </a:r>
        </a:p>
      </dgm:t>
    </dgm:pt>
    <dgm:pt modelId="{63EFD954-6BC3-497F-B55F-739DAB367C37}" type="parTrans" cxnId="{78723545-DA82-4E8F-88E0-7F6E5283BAF5}">
      <dgm:prSet/>
      <dgm:spPr/>
      <dgm:t>
        <a:bodyPr/>
        <a:lstStyle/>
        <a:p>
          <a:endParaRPr lang="en-US"/>
        </a:p>
      </dgm:t>
    </dgm:pt>
    <dgm:pt modelId="{9EBB31C6-5CFB-4CD1-8F91-274F961B64E6}" type="sibTrans" cxnId="{78723545-DA82-4E8F-88E0-7F6E5283BAF5}">
      <dgm:prSet/>
      <dgm:spPr/>
      <dgm:t>
        <a:bodyPr/>
        <a:lstStyle/>
        <a:p>
          <a:endParaRPr lang="en-US"/>
        </a:p>
      </dgm:t>
    </dgm:pt>
    <dgm:pt modelId="{DAC3DDD4-7419-4355-9E99-97115CC31CBD}">
      <dgm:prSet/>
      <dgm:spPr>
        <a:solidFill>
          <a:schemeClr val="accent2">
            <a:lumMod val="75000"/>
          </a:schemeClr>
        </a:solidFill>
      </dgm:spPr>
      <dgm:t>
        <a:bodyPr/>
        <a:lstStyle/>
        <a:p>
          <a:r>
            <a:rPr lang="en-US" dirty="0">
              <a:latin typeface="+mj-lt"/>
            </a:rPr>
            <a:t>Lacks climate indicators</a:t>
          </a:r>
        </a:p>
      </dgm:t>
    </dgm:pt>
    <dgm:pt modelId="{D2C5FA47-51DB-4C86-AA15-7D853148406B}" type="parTrans" cxnId="{4506ED12-FED4-4B3E-9982-3BFBE9F5348E}">
      <dgm:prSet/>
      <dgm:spPr/>
      <dgm:t>
        <a:bodyPr/>
        <a:lstStyle/>
        <a:p>
          <a:endParaRPr lang="en-US"/>
        </a:p>
      </dgm:t>
    </dgm:pt>
    <dgm:pt modelId="{CE4E7E30-A5D8-438A-8F4A-E6EB709D6E3D}" type="sibTrans" cxnId="{4506ED12-FED4-4B3E-9982-3BFBE9F5348E}">
      <dgm:prSet/>
      <dgm:spPr/>
      <dgm:t>
        <a:bodyPr/>
        <a:lstStyle/>
        <a:p>
          <a:endParaRPr lang="en-US"/>
        </a:p>
      </dgm:t>
    </dgm:pt>
    <dgm:pt modelId="{9E1E81DF-F852-4239-91A0-950B0F636A36}">
      <dgm:prSet/>
      <dgm:spPr>
        <a:solidFill>
          <a:schemeClr val="accent2">
            <a:lumMod val="75000"/>
          </a:schemeClr>
        </a:solidFill>
      </dgm:spPr>
      <dgm:t>
        <a:bodyPr/>
        <a:lstStyle/>
        <a:p>
          <a:r>
            <a:rPr lang="en-US" dirty="0">
              <a:latin typeface="+mj-lt"/>
            </a:rPr>
            <a:t>Lacks health indicators</a:t>
          </a:r>
        </a:p>
      </dgm:t>
    </dgm:pt>
    <dgm:pt modelId="{88E8B6F3-C49F-476B-9F54-6B7603D743F5}" type="parTrans" cxnId="{F494AA9D-ED46-4363-B86B-5B66D905305D}">
      <dgm:prSet/>
      <dgm:spPr/>
      <dgm:t>
        <a:bodyPr/>
        <a:lstStyle/>
        <a:p>
          <a:endParaRPr lang="en-US"/>
        </a:p>
      </dgm:t>
    </dgm:pt>
    <dgm:pt modelId="{929F2109-7CC6-405F-9C57-18640EC1E88D}" type="sibTrans" cxnId="{F494AA9D-ED46-4363-B86B-5B66D905305D}">
      <dgm:prSet/>
      <dgm:spPr/>
      <dgm:t>
        <a:bodyPr/>
        <a:lstStyle/>
        <a:p>
          <a:endParaRPr lang="en-US"/>
        </a:p>
      </dgm:t>
    </dgm:pt>
    <dgm:pt modelId="{D241D426-75B6-4DB0-B7EE-29F379453D1C}">
      <dgm:prSet/>
      <dgm:spPr>
        <a:solidFill>
          <a:schemeClr val="accent2">
            <a:lumMod val="75000"/>
          </a:schemeClr>
        </a:solidFill>
      </dgm:spPr>
      <dgm:t>
        <a:bodyPr/>
        <a:lstStyle/>
        <a:p>
          <a:r>
            <a:rPr lang="en-US" dirty="0">
              <a:latin typeface="+mj-lt"/>
            </a:rPr>
            <a:t>Inadequate to show local sources of concern to communities</a:t>
          </a:r>
        </a:p>
      </dgm:t>
    </dgm:pt>
    <dgm:pt modelId="{B2DCFA0B-C619-42FA-925C-17B102E0C5E7}" type="parTrans" cxnId="{9D090119-1ED0-4F27-B9BC-FC0316BD2AE6}">
      <dgm:prSet/>
      <dgm:spPr/>
      <dgm:t>
        <a:bodyPr/>
        <a:lstStyle/>
        <a:p>
          <a:endParaRPr lang="en-US"/>
        </a:p>
      </dgm:t>
    </dgm:pt>
    <dgm:pt modelId="{2E6F89CE-AE1E-474E-AF31-B2CD1B4F0D56}" type="sibTrans" cxnId="{9D090119-1ED0-4F27-B9BC-FC0316BD2AE6}">
      <dgm:prSet/>
      <dgm:spPr/>
      <dgm:t>
        <a:bodyPr/>
        <a:lstStyle/>
        <a:p>
          <a:endParaRPr lang="en-US"/>
        </a:p>
      </dgm:t>
    </dgm:pt>
    <dgm:pt modelId="{6C77EFAD-3346-4F9F-B67B-23B75ADE371A}">
      <dgm:prSet/>
      <dgm:spPr>
        <a:solidFill>
          <a:schemeClr val="accent2">
            <a:lumMod val="75000"/>
          </a:schemeClr>
        </a:solidFill>
      </dgm:spPr>
      <dgm:t>
        <a:bodyPr/>
        <a:lstStyle/>
        <a:p>
          <a:r>
            <a:rPr lang="en-US" dirty="0">
              <a:latin typeface="+mj-lt"/>
            </a:rPr>
            <a:t>No community and stakeholder input in development of tool</a:t>
          </a:r>
        </a:p>
      </dgm:t>
    </dgm:pt>
    <dgm:pt modelId="{B66296CE-AC3E-4A2D-9BAF-F01D8CEB00C8}" type="parTrans" cxnId="{FC39FBAF-ACC1-485C-B989-C716596CAF2C}">
      <dgm:prSet/>
      <dgm:spPr/>
      <dgm:t>
        <a:bodyPr/>
        <a:lstStyle/>
        <a:p>
          <a:endParaRPr lang="en-US"/>
        </a:p>
      </dgm:t>
    </dgm:pt>
    <dgm:pt modelId="{21B92ADE-E431-4131-8266-1D75371D73AF}" type="sibTrans" cxnId="{FC39FBAF-ACC1-485C-B989-C716596CAF2C}">
      <dgm:prSet/>
      <dgm:spPr/>
      <dgm:t>
        <a:bodyPr/>
        <a:lstStyle/>
        <a:p>
          <a:endParaRPr lang="en-US"/>
        </a:p>
      </dgm:t>
    </dgm:pt>
    <dgm:pt modelId="{1D662BBE-43E6-48F2-9991-3CF274E931DC}">
      <dgm:prSet/>
      <dgm:spPr>
        <a:solidFill>
          <a:schemeClr val="accent2">
            <a:lumMod val="75000"/>
          </a:schemeClr>
        </a:solidFill>
      </dgm:spPr>
      <dgm:t>
        <a:bodyPr/>
        <a:lstStyle/>
        <a:p>
          <a:r>
            <a:rPr lang="en-US" dirty="0">
              <a:latin typeface="+mj-lt"/>
            </a:rPr>
            <a:t>Does not show cumulative vulnerability</a:t>
          </a:r>
        </a:p>
      </dgm:t>
    </dgm:pt>
    <dgm:pt modelId="{2854E465-CECD-4964-AEB2-018058F6E25C}" type="parTrans" cxnId="{1448499E-E3FA-4F8B-A8E3-2D7C52951F01}">
      <dgm:prSet/>
      <dgm:spPr/>
      <dgm:t>
        <a:bodyPr/>
        <a:lstStyle/>
        <a:p>
          <a:endParaRPr lang="en-US"/>
        </a:p>
      </dgm:t>
    </dgm:pt>
    <dgm:pt modelId="{6DFC1C2E-13D6-4B43-A3F4-0F76A1852B2A}" type="sibTrans" cxnId="{1448499E-E3FA-4F8B-A8E3-2D7C52951F01}">
      <dgm:prSet/>
      <dgm:spPr/>
      <dgm:t>
        <a:bodyPr/>
        <a:lstStyle/>
        <a:p>
          <a:endParaRPr lang="en-US"/>
        </a:p>
      </dgm:t>
    </dgm:pt>
    <dgm:pt modelId="{5EE23019-EDBF-459E-9B88-662583A73E57}">
      <dgm:prSet/>
      <dgm:spPr>
        <a:solidFill>
          <a:schemeClr val="accent2">
            <a:lumMod val="75000"/>
          </a:schemeClr>
        </a:solidFill>
      </dgm:spPr>
      <dgm:t>
        <a:bodyPr/>
        <a:lstStyle/>
        <a:p>
          <a:r>
            <a:rPr lang="en-US" dirty="0">
              <a:latin typeface="+mj-lt"/>
            </a:rPr>
            <a:t>Lacks index score/ no rank score </a:t>
          </a:r>
        </a:p>
      </dgm:t>
    </dgm:pt>
    <dgm:pt modelId="{9D14858C-8E62-4DC2-A172-DE8AF2E5ED17}" type="parTrans" cxnId="{26C8D5DD-2768-4A7F-8A1F-EB66B29C77A1}">
      <dgm:prSet/>
      <dgm:spPr/>
      <dgm:t>
        <a:bodyPr/>
        <a:lstStyle/>
        <a:p>
          <a:endParaRPr lang="en-US"/>
        </a:p>
      </dgm:t>
    </dgm:pt>
    <dgm:pt modelId="{4944AC09-D581-4B79-9102-4D3DC85E2318}" type="sibTrans" cxnId="{26C8D5DD-2768-4A7F-8A1F-EB66B29C77A1}">
      <dgm:prSet/>
      <dgm:spPr/>
      <dgm:t>
        <a:bodyPr/>
        <a:lstStyle/>
        <a:p>
          <a:endParaRPr lang="en-US"/>
        </a:p>
      </dgm:t>
    </dgm:pt>
    <dgm:pt modelId="{DBF67940-0452-4B43-ADC9-3C1369DA3169}">
      <dgm:prSet/>
      <dgm:spPr>
        <a:solidFill>
          <a:schemeClr val="accent2">
            <a:lumMod val="75000"/>
          </a:schemeClr>
        </a:solidFill>
      </dgm:spPr>
      <dgm:t>
        <a:bodyPr/>
        <a:lstStyle/>
        <a:p>
          <a:r>
            <a:rPr lang="en-US" dirty="0">
              <a:latin typeface="+mj-lt"/>
            </a:rPr>
            <a:t>Cannot integrate disparate data sources</a:t>
          </a:r>
        </a:p>
      </dgm:t>
    </dgm:pt>
    <dgm:pt modelId="{637C1384-9C2C-43D9-B6FE-5C25D8DDF893}" type="parTrans" cxnId="{E3F7DBDA-FC78-436E-A2A1-B3B4D099674C}">
      <dgm:prSet/>
      <dgm:spPr/>
      <dgm:t>
        <a:bodyPr/>
        <a:lstStyle/>
        <a:p>
          <a:endParaRPr lang="en-US"/>
        </a:p>
      </dgm:t>
    </dgm:pt>
    <dgm:pt modelId="{15A5F5F6-EC16-4DB3-B105-7B49CDEF1D7B}" type="sibTrans" cxnId="{E3F7DBDA-FC78-436E-A2A1-B3B4D099674C}">
      <dgm:prSet/>
      <dgm:spPr/>
      <dgm:t>
        <a:bodyPr/>
        <a:lstStyle/>
        <a:p>
          <a:endParaRPr lang="en-US"/>
        </a:p>
      </dgm:t>
    </dgm:pt>
    <dgm:pt modelId="{4A6AD1AD-BB7B-4EFA-A21D-EB54F1B8F582}">
      <dgm:prSet/>
      <dgm:spPr>
        <a:solidFill>
          <a:schemeClr val="accent2">
            <a:lumMod val="75000"/>
          </a:schemeClr>
        </a:solidFill>
      </dgm:spPr>
      <dgm:t>
        <a:bodyPr/>
        <a:lstStyle/>
        <a:p>
          <a:r>
            <a:rPr lang="en-US" dirty="0">
              <a:latin typeface="+mj-lt"/>
            </a:rPr>
            <a:t>Does not reflect cumulative burden</a:t>
          </a:r>
        </a:p>
      </dgm:t>
    </dgm:pt>
    <dgm:pt modelId="{980F472D-0B57-4463-8C76-D2FD23EBEB8B}" type="parTrans" cxnId="{BB387553-12B0-4750-9300-2FEB3F462E73}">
      <dgm:prSet/>
      <dgm:spPr/>
      <dgm:t>
        <a:bodyPr/>
        <a:lstStyle/>
        <a:p>
          <a:endParaRPr lang="en-US"/>
        </a:p>
      </dgm:t>
    </dgm:pt>
    <dgm:pt modelId="{7B7CB851-B31B-42FE-A006-303D92352903}" type="sibTrans" cxnId="{BB387553-12B0-4750-9300-2FEB3F462E73}">
      <dgm:prSet/>
      <dgm:spPr/>
      <dgm:t>
        <a:bodyPr/>
        <a:lstStyle/>
        <a:p>
          <a:endParaRPr lang="en-US"/>
        </a:p>
      </dgm:t>
    </dgm:pt>
    <dgm:pt modelId="{D0A1F425-E616-47F8-B46F-08C528138620}" type="pres">
      <dgm:prSet presAssocID="{24780CDF-D482-4622-8614-F48C15E045E6}" presName="diagram" presStyleCnt="0">
        <dgm:presLayoutVars>
          <dgm:dir/>
          <dgm:resizeHandles val="exact"/>
        </dgm:presLayoutVars>
      </dgm:prSet>
      <dgm:spPr/>
    </dgm:pt>
    <dgm:pt modelId="{6A7545A4-E0BA-41DA-8065-A989156B2A1B}" type="pres">
      <dgm:prSet presAssocID="{9537EFF3-8C51-4CEE-A9FA-EA11B15A12BF}" presName="node" presStyleLbl="node1" presStyleIdx="0" presStyleCnt="10">
        <dgm:presLayoutVars>
          <dgm:bulletEnabled val="1"/>
        </dgm:presLayoutVars>
      </dgm:prSet>
      <dgm:spPr/>
    </dgm:pt>
    <dgm:pt modelId="{429267CE-382E-4F4C-917D-104F4555101C}" type="pres">
      <dgm:prSet presAssocID="{4D076FB4-DA29-4C34-86E9-7FDF2B4D73CE}" presName="sibTrans" presStyleCnt="0"/>
      <dgm:spPr/>
    </dgm:pt>
    <dgm:pt modelId="{092FF2FE-3231-4767-8CC0-649FBEC710BA}" type="pres">
      <dgm:prSet presAssocID="{029E16AA-C4FD-4CE7-88F3-1053A84C741C}" presName="node" presStyleLbl="node1" presStyleIdx="1" presStyleCnt="10">
        <dgm:presLayoutVars>
          <dgm:bulletEnabled val="1"/>
        </dgm:presLayoutVars>
      </dgm:prSet>
      <dgm:spPr/>
    </dgm:pt>
    <dgm:pt modelId="{6FA8D15E-4FAE-4237-AFF7-8304B62A57D0}" type="pres">
      <dgm:prSet presAssocID="{9EBB31C6-5CFB-4CD1-8F91-274F961B64E6}" presName="sibTrans" presStyleCnt="0"/>
      <dgm:spPr/>
    </dgm:pt>
    <dgm:pt modelId="{7B8E4001-5708-4578-AFBD-7699C51B0AE9}" type="pres">
      <dgm:prSet presAssocID="{DAC3DDD4-7419-4355-9E99-97115CC31CBD}" presName="node" presStyleLbl="node1" presStyleIdx="2" presStyleCnt="10">
        <dgm:presLayoutVars>
          <dgm:bulletEnabled val="1"/>
        </dgm:presLayoutVars>
      </dgm:prSet>
      <dgm:spPr/>
    </dgm:pt>
    <dgm:pt modelId="{4A833A43-F49E-4418-8782-395EF4BBAF0D}" type="pres">
      <dgm:prSet presAssocID="{CE4E7E30-A5D8-438A-8F4A-E6EB709D6E3D}" presName="sibTrans" presStyleCnt="0"/>
      <dgm:spPr/>
    </dgm:pt>
    <dgm:pt modelId="{36A07C42-DF07-44E6-9D5A-D48D8DDBD6A1}" type="pres">
      <dgm:prSet presAssocID="{9E1E81DF-F852-4239-91A0-950B0F636A36}" presName="node" presStyleLbl="node1" presStyleIdx="3" presStyleCnt="10">
        <dgm:presLayoutVars>
          <dgm:bulletEnabled val="1"/>
        </dgm:presLayoutVars>
      </dgm:prSet>
      <dgm:spPr/>
    </dgm:pt>
    <dgm:pt modelId="{F30F82A9-66CC-4F1F-B13B-706A181321C7}" type="pres">
      <dgm:prSet presAssocID="{929F2109-7CC6-405F-9C57-18640EC1E88D}" presName="sibTrans" presStyleCnt="0"/>
      <dgm:spPr/>
    </dgm:pt>
    <dgm:pt modelId="{7BA074BB-FF88-4933-9847-5BB75E76656E}" type="pres">
      <dgm:prSet presAssocID="{D241D426-75B6-4DB0-B7EE-29F379453D1C}" presName="node" presStyleLbl="node1" presStyleIdx="4" presStyleCnt="10">
        <dgm:presLayoutVars>
          <dgm:bulletEnabled val="1"/>
        </dgm:presLayoutVars>
      </dgm:prSet>
      <dgm:spPr/>
    </dgm:pt>
    <dgm:pt modelId="{428E238F-8A5D-47A7-9054-B06597629932}" type="pres">
      <dgm:prSet presAssocID="{2E6F89CE-AE1E-474E-AF31-B2CD1B4F0D56}" presName="sibTrans" presStyleCnt="0"/>
      <dgm:spPr/>
    </dgm:pt>
    <dgm:pt modelId="{1C84A577-9EA0-48B5-9A16-3523FD3EA995}" type="pres">
      <dgm:prSet presAssocID="{6C77EFAD-3346-4F9F-B67B-23B75ADE371A}" presName="node" presStyleLbl="node1" presStyleIdx="5" presStyleCnt="10">
        <dgm:presLayoutVars>
          <dgm:bulletEnabled val="1"/>
        </dgm:presLayoutVars>
      </dgm:prSet>
      <dgm:spPr/>
    </dgm:pt>
    <dgm:pt modelId="{85642A0E-1F75-4623-B144-82345B840B86}" type="pres">
      <dgm:prSet presAssocID="{21B92ADE-E431-4131-8266-1D75371D73AF}" presName="sibTrans" presStyleCnt="0"/>
      <dgm:spPr/>
    </dgm:pt>
    <dgm:pt modelId="{538C9428-3DDE-409C-8C15-911C821D5992}" type="pres">
      <dgm:prSet presAssocID="{1D662BBE-43E6-48F2-9991-3CF274E931DC}" presName="node" presStyleLbl="node1" presStyleIdx="6" presStyleCnt="10">
        <dgm:presLayoutVars>
          <dgm:bulletEnabled val="1"/>
        </dgm:presLayoutVars>
      </dgm:prSet>
      <dgm:spPr/>
    </dgm:pt>
    <dgm:pt modelId="{ED091F15-3711-446A-B847-80F9F2827C5E}" type="pres">
      <dgm:prSet presAssocID="{6DFC1C2E-13D6-4B43-A3F4-0F76A1852B2A}" presName="sibTrans" presStyleCnt="0"/>
      <dgm:spPr/>
    </dgm:pt>
    <dgm:pt modelId="{4C5289B8-E44E-4531-9656-C5B8CB99CC23}" type="pres">
      <dgm:prSet presAssocID="{5EE23019-EDBF-459E-9B88-662583A73E57}" presName="node" presStyleLbl="node1" presStyleIdx="7" presStyleCnt="10">
        <dgm:presLayoutVars>
          <dgm:bulletEnabled val="1"/>
        </dgm:presLayoutVars>
      </dgm:prSet>
      <dgm:spPr/>
    </dgm:pt>
    <dgm:pt modelId="{12F4816E-DE72-49C9-97D1-91C357822DD6}" type="pres">
      <dgm:prSet presAssocID="{4944AC09-D581-4B79-9102-4D3DC85E2318}" presName="sibTrans" presStyleCnt="0"/>
      <dgm:spPr/>
    </dgm:pt>
    <dgm:pt modelId="{D2EBC1F0-CCC6-4D5F-A4F7-9B427EDBF313}" type="pres">
      <dgm:prSet presAssocID="{DBF67940-0452-4B43-ADC9-3C1369DA3169}" presName="node" presStyleLbl="node1" presStyleIdx="8" presStyleCnt="10">
        <dgm:presLayoutVars>
          <dgm:bulletEnabled val="1"/>
        </dgm:presLayoutVars>
      </dgm:prSet>
      <dgm:spPr/>
    </dgm:pt>
    <dgm:pt modelId="{35552DB2-AF73-489D-846E-82C075E5BE2D}" type="pres">
      <dgm:prSet presAssocID="{15A5F5F6-EC16-4DB3-B105-7B49CDEF1D7B}" presName="sibTrans" presStyleCnt="0"/>
      <dgm:spPr/>
    </dgm:pt>
    <dgm:pt modelId="{0BACE8B9-63E7-42A9-BEFB-54B1DAF10A1C}" type="pres">
      <dgm:prSet presAssocID="{4A6AD1AD-BB7B-4EFA-A21D-EB54F1B8F582}" presName="node" presStyleLbl="node1" presStyleIdx="9" presStyleCnt="10">
        <dgm:presLayoutVars>
          <dgm:bulletEnabled val="1"/>
        </dgm:presLayoutVars>
      </dgm:prSet>
      <dgm:spPr/>
    </dgm:pt>
  </dgm:ptLst>
  <dgm:cxnLst>
    <dgm:cxn modelId="{4506ED12-FED4-4B3E-9982-3BFBE9F5348E}" srcId="{24780CDF-D482-4622-8614-F48C15E045E6}" destId="{DAC3DDD4-7419-4355-9E99-97115CC31CBD}" srcOrd="2" destOrd="0" parTransId="{D2C5FA47-51DB-4C86-AA15-7D853148406B}" sibTransId="{CE4E7E30-A5D8-438A-8F4A-E6EB709D6E3D}"/>
    <dgm:cxn modelId="{9D090119-1ED0-4F27-B9BC-FC0316BD2AE6}" srcId="{24780CDF-D482-4622-8614-F48C15E045E6}" destId="{D241D426-75B6-4DB0-B7EE-29F379453D1C}" srcOrd="4" destOrd="0" parTransId="{B2DCFA0B-C619-42FA-925C-17B102E0C5E7}" sibTransId="{2E6F89CE-AE1E-474E-AF31-B2CD1B4F0D56}"/>
    <dgm:cxn modelId="{58895028-188A-4888-91AF-DC7360FD71EB}" type="presOf" srcId="{029E16AA-C4FD-4CE7-88F3-1053A84C741C}" destId="{092FF2FE-3231-4767-8CC0-649FBEC710BA}" srcOrd="0" destOrd="0" presId="urn:microsoft.com/office/officeart/2005/8/layout/default"/>
    <dgm:cxn modelId="{8653672C-74E8-4A07-B570-A8D1FBF69492}" srcId="{24780CDF-D482-4622-8614-F48C15E045E6}" destId="{9537EFF3-8C51-4CEE-A9FA-EA11B15A12BF}" srcOrd="0" destOrd="0" parTransId="{9163F027-7DF6-42DC-8CE9-3FEFE930C437}" sibTransId="{4D076FB4-DA29-4C34-86E9-7FDF2B4D73CE}"/>
    <dgm:cxn modelId="{4ECCE32C-B6DF-4E1C-8931-001523BF56AD}" type="presOf" srcId="{6C77EFAD-3346-4F9F-B67B-23B75ADE371A}" destId="{1C84A577-9EA0-48B5-9A16-3523FD3EA995}" srcOrd="0" destOrd="0" presId="urn:microsoft.com/office/officeart/2005/8/layout/default"/>
    <dgm:cxn modelId="{78723545-DA82-4E8F-88E0-7F6E5283BAF5}" srcId="{24780CDF-D482-4622-8614-F48C15E045E6}" destId="{029E16AA-C4FD-4CE7-88F3-1053A84C741C}" srcOrd="1" destOrd="0" parTransId="{63EFD954-6BC3-497F-B55F-739DAB367C37}" sibTransId="{9EBB31C6-5CFB-4CD1-8F91-274F961B64E6}"/>
    <dgm:cxn modelId="{BB387553-12B0-4750-9300-2FEB3F462E73}" srcId="{24780CDF-D482-4622-8614-F48C15E045E6}" destId="{4A6AD1AD-BB7B-4EFA-A21D-EB54F1B8F582}" srcOrd="9" destOrd="0" parTransId="{980F472D-0B57-4463-8C76-D2FD23EBEB8B}" sibTransId="{7B7CB851-B31B-42FE-A006-303D92352903}"/>
    <dgm:cxn modelId="{DAFAB785-CDAE-4CE1-9A54-EA3A5948A780}" type="presOf" srcId="{5EE23019-EDBF-459E-9B88-662583A73E57}" destId="{4C5289B8-E44E-4531-9656-C5B8CB99CC23}" srcOrd="0" destOrd="0" presId="urn:microsoft.com/office/officeart/2005/8/layout/default"/>
    <dgm:cxn modelId="{9FD21188-DBA7-48A7-9B9C-44BDEDB0F7A1}" type="presOf" srcId="{DBF67940-0452-4B43-ADC9-3C1369DA3169}" destId="{D2EBC1F0-CCC6-4D5F-A4F7-9B427EDBF313}" srcOrd="0" destOrd="0" presId="urn:microsoft.com/office/officeart/2005/8/layout/default"/>
    <dgm:cxn modelId="{55724189-94DF-4FDE-9408-A30E8A79D72D}" type="presOf" srcId="{DAC3DDD4-7419-4355-9E99-97115CC31CBD}" destId="{7B8E4001-5708-4578-AFBD-7699C51B0AE9}" srcOrd="0" destOrd="0" presId="urn:microsoft.com/office/officeart/2005/8/layout/default"/>
    <dgm:cxn modelId="{F494AA9D-ED46-4363-B86B-5B66D905305D}" srcId="{24780CDF-D482-4622-8614-F48C15E045E6}" destId="{9E1E81DF-F852-4239-91A0-950B0F636A36}" srcOrd="3" destOrd="0" parTransId="{88E8B6F3-C49F-476B-9F54-6B7603D743F5}" sibTransId="{929F2109-7CC6-405F-9C57-18640EC1E88D}"/>
    <dgm:cxn modelId="{1448499E-E3FA-4F8B-A8E3-2D7C52951F01}" srcId="{24780CDF-D482-4622-8614-F48C15E045E6}" destId="{1D662BBE-43E6-48F2-9991-3CF274E931DC}" srcOrd="6" destOrd="0" parTransId="{2854E465-CECD-4964-AEB2-018058F6E25C}" sibTransId="{6DFC1C2E-13D6-4B43-A3F4-0F76A1852B2A}"/>
    <dgm:cxn modelId="{F775FAA9-8E42-4BD8-9547-32B93EAEBA81}" type="presOf" srcId="{D241D426-75B6-4DB0-B7EE-29F379453D1C}" destId="{7BA074BB-FF88-4933-9847-5BB75E76656E}" srcOrd="0" destOrd="0" presId="urn:microsoft.com/office/officeart/2005/8/layout/default"/>
    <dgm:cxn modelId="{FC39FBAF-ACC1-485C-B989-C716596CAF2C}" srcId="{24780CDF-D482-4622-8614-F48C15E045E6}" destId="{6C77EFAD-3346-4F9F-B67B-23B75ADE371A}" srcOrd="5" destOrd="0" parTransId="{B66296CE-AC3E-4A2D-9BAF-F01D8CEB00C8}" sibTransId="{21B92ADE-E431-4131-8266-1D75371D73AF}"/>
    <dgm:cxn modelId="{E82D28D0-E1CF-441D-94D0-D42602B3815A}" type="presOf" srcId="{4A6AD1AD-BB7B-4EFA-A21D-EB54F1B8F582}" destId="{0BACE8B9-63E7-42A9-BEFB-54B1DAF10A1C}" srcOrd="0" destOrd="0" presId="urn:microsoft.com/office/officeart/2005/8/layout/default"/>
    <dgm:cxn modelId="{989CBADA-7242-41C1-9C84-378CB3E2F3DE}" type="presOf" srcId="{9537EFF3-8C51-4CEE-A9FA-EA11B15A12BF}" destId="{6A7545A4-E0BA-41DA-8065-A989156B2A1B}" srcOrd="0" destOrd="0" presId="urn:microsoft.com/office/officeart/2005/8/layout/default"/>
    <dgm:cxn modelId="{E3F7DBDA-FC78-436E-A2A1-B3B4D099674C}" srcId="{24780CDF-D482-4622-8614-F48C15E045E6}" destId="{DBF67940-0452-4B43-ADC9-3C1369DA3169}" srcOrd="8" destOrd="0" parTransId="{637C1384-9C2C-43D9-B6FE-5C25D8DDF893}" sibTransId="{15A5F5F6-EC16-4DB3-B105-7B49CDEF1D7B}"/>
    <dgm:cxn modelId="{D32E2CDB-8DE7-4EED-9D93-5A23522A34BB}" type="presOf" srcId="{24780CDF-D482-4622-8614-F48C15E045E6}" destId="{D0A1F425-E616-47F8-B46F-08C528138620}" srcOrd="0" destOrd="0" presId="urn:microsoft.com/office/officeart/2005/8/layout/default"/>
    <dgm:cxn modelId="{26C8D5DD-2768-4A7F-8A1F-EB66B29C77A1}" srcId="{24780CDF-D482-4622-8614-F48C15E045E6}" destId="{5EE23019-EDBF-459E-9B88-662583A73E57}" srcOrd="7" destOrd="0" parTransId="{9D14858C-8E62-4DC2-A172-DE8AF2E5ED17}" sibTransId="{4944AC09-D581-4B79-9102-4D3DC85E2318}"/>
    <dgm:cxn modelId="{6D8966F7-8855-4A83-9521-96DE8EB552AF}" type="presOf" srcId="{9E1E81DF-F852-4239-91A0-950B0F636A36}" destId="{36A07C42-DF07-44E6-9D5A-D48D8DDBD6A1}" srcOrd="0" destOrd="0" presId="urn:microsoft.com/office/officeart/2005/8/layout/default"/>
    <dgm:cxn modelId="{8D8762FF-887E-4EA9-9722-72B84B692A8B}" type="presOf" srcId="{1D662BBE-43E6-48F2-9991-3CF274E931DC}" destId="{538C9428-3DDE-409C-8C15-911C821D5992}" srcOrd="0" destOrd="0" presId="urn:microsoft.com/office/officeart/2005/8/layout/default"/>
    <dgm:cxn modelId="{047C7ECD-A17F-496E-A9A6-42C2786D1AFD}" type="presParOf" srcId="{D0A1F425-E616-47F8-B46F-08C528138620}" destId="{6A7545A4-E0BA-41DA-8065-A989156B2A1B}" srcOrd="0" destOrd="0" presId="urn:microsoft.com/office/officeart/2005/8/layout/default"/>
    <dgm:cxn modelId="{164E0B80-D998-49BC-B855-CA91C3D125AE}" type="presParOf" srcId="{D0A1F425-E616-47F8-B46F-08C528138620}" destId="{429267CE-382E-4F4C-917D-104F4555101C}" srcOrd="1" destOrd="0" presId="urn:microsoft.com/office/officeart/2005/8/layout/default"/>
    <dgm:cxn modelId="{2E702932-21E8-418D-96ED-4EB1044D8E61}" type="presParOf" srcId="{D0A1F425-E616-47F8-B46F-08C528138620}" destId="{092FF2FE-3231-4767-8CC0-649FBEC710BA}" srcOrd="2" destOrd="0" presId="urn:microsoft.com/office/officeart/2005/8/layout/default"/>
    <dgm:cxn modelId="{53F1F237-44C2-4CBF-88E9-A31C0B8A60BC}" type="presParOf" srcId="{D0A1F425-E616-47F8-B46F-08C528138620}" destId="{6FA8D15E-4FAE-4237-AFF7-8304B62A57D0}" srcOrd="3" destOrd="0" presId="urn:microsoft.com/office/officeart/2005/8/layout/default"/>
    <dgm:cxn modelId="{C7B7475A-EB8D-4205-B6CF-CC5A1D32356A}" type="presParOf" srcId="{D0A1F425-E616-47F8-B46F-08C528138620}" destId="{7B8E4001-5708-4578-AFBD-7699C51B0AE9}" srcOrd="4" destOrd="0" presId="urn:microsoft.com/office/officeart/2005/8/layout/default"/>
    <dgm:cxn modelId="{D0E30892-06CB-45EC-A873-56D12772AD7B}" type="presParOf" srcId="{D0A1F425-E616-47F8-B46F-08C528138620}" destId="{4A833A43-F49E-4418-8782-395EF4BBAF0D}" srcOrd="5" destOrd="0" presId="urn:microsoft.com/office/officeart/2005/8/layout/default"/>
    <dgm:cxn modelId="{CC1DE009-C27F-4F79-8EE9-107C46F27051}" type="presParOf" srcId="{D0A1F425-E616-47F8-B46F-08C528138620}" destId="{36A07C42-DF07-44E6-9D5A-D48D8DDBD6A1}" srcOrd="6" destOrd="0" presId="urn:microsoft.com/office/officeart/2005/8/layout/default"/>
    <dgm:cxn modelId="{134234A3-583A-424B-8996-3E1051E95B49}" type="presParOf" srcId="{D0A1F425-E616-47F8-B46F-08C528138620}" destId="{F30F82A9-66CC-4F1F-B13B-706A181321C7}" srcOrd="7" destOrd="0" presId="urn:microsoft.com/office/officeart/2005/8/layout/default"/>
    <dgm:cxn modelId="{97DE25A8-BC12-428A-B668-14C01BE4416D}" type="presParOf" srcId="{D0A1F425-E616-47F8-B46F-08C528138620}" destId="{7BA074BB-FF88-4933-9847-5BB75E76656E}" srcOrd="8" destOrd="0" presId="urn:microsoft.com/office/officeart/2005/8/layout/default"/>
    <dgm:cxn modelId="{444D0FD5-B662-47B2-9375-8654414E1CD2}" type="presParOf" srcId="{D0A1F425-E616-47F8-B46F-08C528138620}" destId="{428E238F-8A5D-47A7-9054-B06597629932}" srcOrd="9" destOrd="0" presId="urn:microsoft.com/office/officeart/2005/8/layout/default"/>
    <dgm:cxn modelId="{0B85F769-0E29-4903-A9D4-34719D971C76}" type="presParOf" srcId="{D0A1F425-E616-47F8-B46F-08C528138620}" destId="{1C84A577-9EA0-48B5-9A16-3523FD3EA995}" srcOrd="10" destOrd="0" presId="urn:microsoft.com/office/officeart/2005/8/layout/default"/>
    <dgm:cxn modelId="{056592C8-AAB6-4816-A5DA-B907084C1F07}" type="presParOf" srcId="{D0A1F425-E616-47F8-B46F-08C528138620}" destId="{85642A0E-1F75-4623-B144-82345B840B86}" srcOrd="11" destOrd="0" presId="urn:microsoft.com/office/officeart/2005/8/layout/default"/>
    <dgm:cxn modelId="{89BC02DB-1891-433A-A0C0-3E1CF2DD49FC}" type="presParOf" srcId="{D0A1F425-E616-47F8-B46F-08C528138620}" destId="{538C9428-3DDE-409C-8C15-911C821D5992}" srcOrd="12" destOrd="0" presId="urn:microsoft.com/office/officeart/2005/8/layout/default"/>
    <dgm:cxn modelId="{AA17B4AE-DFA8-44CA-95DD-6DA8A479EFA1}" type="presParOf" srcId="{D0A1F425-E616-47F8-B46F-08C528138620}" destId="{ED091F15-3711-446A-B847-80F9F2827C5E}" srcOrd="13" destOrd="0" presId="urn:microsoft.com/office/officeart/2005/8/layout/default"/>
    <dgm:cxn modelId="{5618A325-9EED-4E52-9D76-202A77B072F6}" type="presParOf" srcId="{D0A1F425-E616-47F8-B46F-08C528138620}" destId="{4C5289B8-E44E-4531-9656-C5B8CB99CC23}" srcOrd="14" destOrd="0" presId="urn:microsoft.com/office/officeart/2005/8/layout/default"/>
    <dgm:cxn modelId="{CD21AC7B-57CD-458C-99F3-EC3A14892451}" type="presParOf" srcId="{D0A1F425-E616-47F8-B46F-08C528138620}" destId="{12F4816E-DE72-49C9-97D1-91C357822DD6}" srcOrd="15" destOrd="0" presId="urn:microsoft.com/office/officeart/2005/8/layout/default"/>
    <dgm:cxn modelId="{E01FFFB1-14CD-4321-839C-B8BA547508ED}" type="presParOf" srcId="{D0A1F425-E616-47F8-B46F-08C528138620}" destId="{D2EBC1F0-CCC6-4D5F-A4F7-9B427EDBF313}" srcOrd="16" destOrd="0" presId="urn:microsoft.com/office/officeart/2005/8/layout/default"/>
    <dgm:cxn modelId="{2CD6017B-F064-4B38-9122-3577C4C0A599}" type="presParOf" srcId="{D0A1F425-E616-47F8-B46F-08C528138620}" destId="{35552DB2-AF73-489D-846E-82C075E5BE2D}" srcOrd="17" destOrd="0" presId="urn:microsoft.com/office/officeart/2005/8/layout/default"/>
    <dgm:cxn modelId="{1CD95A2E-D0E9-4E71-AA11-7684466AD098}" type="presParOf" srcId="{D0A1F425-E616-47F8-B46F-08C528138620}" destId="{0BACE8B9-63E7-42A9-BEFB-54B1DAF10A1C}"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6CE442B1-7926-1A48-B639-35C417D42B1B}">
      <dgm:prSet phldrT="[Text]"/>
      <dgm:spPr>
        <a:solidFill>
          <a:schemeClr val="accent2"/>
        </a:solidFill>
        <a:ln>
          <a:solidFill>
            <a:schemeClr val="bg1"/>
          </a:solidFill>
        </a:ln>
      </dgm:spPr>
      <dgm:t>
        <a:bodyPr/>
        <a:lstStyle/>
        <a:p>
          <a:r>
            <a:rPr lang="en-US" dirty="0">
              <a:solidFill>
                <a:schemeClr val="bg1"/>
              </a:solidFill>
            </a:rPr>
            <a:t>Economic and Productivity Losses</a:t>
          </a:r>
        </a:p>
      </dgm:t>
    </dgm:pt>
    <dgm:pt modelId="{3DBD0F5F-62BF-ED4C-A90B-A2FF8F237EC1}" type="parTrans" cxnId="{92A2C1E7-3332-564C-9CE9-690ADBB07B29}">
      <dgm:prSet/>
      <dgm:spPr/>
      <dgm:t>
        <a:bodyPr/>
        <a:lstStyle/>
        <a:p>
          <a:endParaRPr lang="en-US"/>
        </a:p>
      </dgm:t>
    </dgm:pt>
    <dgm:pt modelId="{4735250A-BADE-4841-8E0B-A3613F41B42D}" type="sibTrans" cxnId="{92A2C1E7-3332-564C-9CE9-690ADBB07B29}">
      <dgm:prSet/>
      <dgm:spPr/>
      <dgm:t>
        <a:bodyPr/>
        <a:lstStyle/>
        <a:p>
          <a:endParaRPr lang="en-US"/>
        </a:p>
      </dgm:t>
    </dgm:pt>
    <dgm:pt modelId="{698ED9EF-809B-3848-BE69-306D6D65CB5B}">
      <dgm:prSet phldrT="[Text]"/>
      <dgm:spPr>
        <a:solidFill>
          <a:schemeClr val="accent2"/>
        </a:solidFill>
        <a:ln>
          <a:solidFill>
            <a:schemeClr val="bg1"/>
          </a:solidFill>
        </a:ln>
      </dgm:spPr>
      <dgm:t>
        <a:bodyPr/>
        <a:lstStyle/>
        <a:p>
          <a:r>
            <a:rPr lang="en-US" dirty="0">
              <a:solidFill>
                <a:schemeClr val="bg1"/>
              </a:solidFill>
            </a:rPr>
            <a:t>Costs of Climate Disasters</a:t>
          </a:r>
        </a:p>
      </dgm:t>
    </dgm:pt>
    <dgm:pt modelId="{2BB535BC-46EF-8E4B-BDA2-F08D91D67DE5}" type="parTrans" cxnId="{DC8867CA-C7D4-7A42-AD70-ABB8149AB336}">
      <dgm:prSet/>
      <dgm:spPr/>
      <dgm:t>
        <a:bodyPr/>
        <a:lstStyle/>
        <a:p>
          <a:endParaRPr lang="en-US"/>
        </a:p>
      </dgm:t>
    </dgm:pt>
    <dgm:pt modelId="{368F84BA-B5E8-664C-A7FF-3ECAC7C37D6E}" type="sibTrans" cxnId="{DC8867CA-C7D4-7A42-AD70-ABB8149AB336}">
      <dgm:prSet/>
      <dgm:spPr/>
      <dgm:t>
        <a:bodyPr/>
        <a:lstStyle/>
        <a:p>
          <a:endParaRPr lang="en-US"/>
        </a:p>
      </dgm:t>
    </dgm:pt>
    <dgm:pt modelId="{AEFD32C1-FFE9-DB44-985F-53671FE45B38}">
      <dgm:prSet phldrT="[Text]"/>
      <dgm:spPr>
        <a:solidFill>
          <a:schemeClr val="accent2"/>
        </a:solidFill>
        <a:ln>
          <a:solidFill>
            <a:schemeClr val="bg1"/>
          </a:solidFill>
        </a:ln>
      </dgm:spPr>
      <dgm:t>
        <a:bodyPr/>
        <a:lstStyle/>
        <a:p>
          <a:r>
            <a:rPr lang="en-US" dirty="0">
              <a:solidFill>
                <a:schemeClr val="bg1"/>
              </a:solidFill>
            </a:rPr>
            <a:t>Social Costs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5025FF2F-5A31-8547-B196-2F15752BAE98}">
      <dgm:prSet phldrT="[Text]"/>
      <dgm:spPr>
        <a:solidFill>
          <a:schemeClr val="accent2"/>
        </a:solidFill>
        <a:ln>
          <a:solidFill>
            <a:schemeClr val="bg1"/>
          </a:solidFill>
        </a:ln>
      </dgm:spPr>
      <dgm:t>
        <a:bodyPr/>
        <a:lstStyle/>
        <a:p>
          <a:r>
            <a:rPr lang="en-US" dirty="0">
              <a:solidFill>
                <a:schemeClr val="bg1"/>
              </a:solidFill>
            </a:rPr>
            <a:t>Transition Risks</a:t>
          </a: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DCFB3804-660A-1D4A-A087-948DE547566B}" type="pres">
      <dgm:prSet presAssocID="{C05B012D-5853-A14F-A203-D22681FE7845}" presName="wedge4" presStyleLbl="node1" presStyleIdx="3" presStyleCnt="4"/>
      <dgm:spPr/>
    </dgm:pt>
    <dgm:pt modelId="{A05156D7-81FC-FA4A-9BF3-1FAB34A22AA6}" type="pres">
      <dgm:prSet presAssocID="{C05B012D-5853-A14F-A203-D22681FE7845}" presName="wedge4Tx" presStyleLbl="node1" presStyleIdx="3" presStyleCnt="4">
        <dgm:presLayoutVars>
          <dgm:chMax val="0"/>
          <dgm:chPref val="0"/>
          <dgm:bulletEnabled val="1"/>
        </dgm:presLayoutVars>
      </dgm:prSet>
      <dgm:spPr/>
    </dgm:pt>
  </dgm:ptLst>
  <dgm:cxnLst>
    <dgm:cxn modelId="{980EA700-F345-4BB6-B469-D8608D7F6449}" type="presOf" srcId="{698ED9EF-809B-3848-BE69-306D6D65CB5B}" destId="{A05156D7-81FC-FA4A-9BF3-1FAB34A22AA6}" srcOrd="1" destOrd="0" presId="urn:microsoft.com/office/officeart/2005/8/layout/chart3"/>
    <dgm:cxn modelId="{56D0AC0D-7F33-486B-930F-DBA4641C38C9}" type="presOf" srcId="{6CE442B1-7926-1A48-B639-35C417D42B1B}" destId="{0B714EB2-7F49-1942-90F1-805F5175B91D}" srcOrd="1" destOrd="0" presId="urn:microsoft.com/office/officeart/2005/8/layout/chart3"/>
    <dgm:cxn modelId="{0E673C18-31EC-47CD-8375-E17506EFD94F}" type="presOf" srcId="{5025FF2F-5A31-8547-B196-2F15752BAE98}" destId="{15D73AA7-9162-2C45-AE5D-297B104FE915}" srcOrd="1" destOrd="0" presId="urn:microsoft.com/office/officeart/2005/8/layout/chart3"/>
    <dgm:cxn modelId="{B6894C2F-D30E-4059-8E81-7B4991090952}" type="presOf" srcId="{AEFD32C1-FFE9-DB44-985F-53671FE45B38}" destId="{EB2F14A8-F0B8-5C4D-B6B8-CF270511672B}" srcOrd="0" destOrd="0" presId="urn:microsoft.com/office/officeart/2005/8/layout/chart3"/>
    <dgm:cxn modelId="{2851B24F-66DB-7C46-9796-F0D5E95B9EE7}" srcId="{C05B012D-5853-A14F-A203-D22681FE7845}" destId="{5025FF2F-5A31-8547-B196-2F15752BAE98}" srcOrd="2" destOrd="0" parTransId="{53F7587E-DD40-BF4F-BFEE-2F03730ED738}" sibTransId="{9798CB27-37EF-F54E-9678-6A29329E8CA7}"/>
    <dgm:cxn modelId="{48BB2087-4117-4215-BA38-C4D7BAAB842A}" type="presOf" srcId="{AEFD32C1-FFE9-DB44-985F-53671FE45B38}" destId="{E4C709A1-9627-0A4D-A5AB-15980BB980D5}" srcOrd="1" destOrd="0" presId="urn:microsoft.com/office/officeart/2005/8/layout/chart3"/>
    <dgm:cxn modelId="{06B85690-2D2D-4E49-9665-CFBC5E0BBC12}" type="presOf" srcId="{6CE442B1-7926-1A48-B639-35C417D42B1B}" destId="{77EC9B9D-015C-7846-A615-3A3B79C8E8AA}" srcOrd="0" destOrd="0" presId="urn:microsoft.com/office/officeart/2005/8/layout/chart3"/>
    <dgm:cxn modelId="{9150BEB1-A054-4FF1-BCBB-E4D136248753}" type="presOf" srcId="{698ED9EF-809B-3848-BE69-306D6D65CB5B}" destId="{DCFB3804-660A-1D4A-A087-948DE547566B}" srcOrd="0" destOrd="0" presId="urn:microsoft.com/office/officeart/2005/8/layout/chart3"/>
    <dgm:cxn modelId="{AE21DFC6-ECE9-45A2-9038-B2F3615AB862}" type="presOf" srcId="{5025FF2F-5A31-8547-B196-2F15752BAE98}" destId="{30681207-7D13-274C-A6C6-75A3989F471D}"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DC8867CA-C7D4-7A42-AD70-ABB8149AB336}" srcId="{C05B012D-5853-A14F-A203-D22681FE7845}" destId="{698ED9EF-809B-3848-BE69-306D6D65CB5B}" srcOrd="3" destOrd="0" parTransId="{2BB535BC-46EF-8E4B-BDA2-F08D91D67DE5}" sibTransId="{368F84BA-B5E8-664C-A7FF-3ECAC7C37D6E}"/>
    <dgm:cxn modelId="{92A2C1E7-3332-564C-9CE9-690ADBB07B29}" srcId="{C05B012D-5853-A14F-A203-D22681FE7845}" destId="{6CE442B1-7926-1A48-B639-35C417D42B1B}" srcOrd="1" destOrd="0" parTransId="{3DBD0F5F-62BF-ED4C-A90B-A2FF8F237EC1}" sibTransId="{4735250A-BADE-4841-8E0B-A3613F41B42D}"/>
    <dgm:cxn modelId="{10E266EE-CA69-0540-BCFC-939D2079CD1D}" srcId="{C05B012D-5853-A14F-A203-D22681FE7845}" destId="{AEFD32C1-FFE9-DB44-985F-53671FE45B38}" srcOrd="0"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colorful3" csCatId="colorful" phldr="1"/>
      <dgm:spPr/>
    </dgm:pt>
    <dgm:pt modelId="{345A9627-F16F-FD47-B7C8-3E5CA193D2E8}">
      <dgm:prSet phldrT="[Text]"/>
      <dgm:spPr>
        <a:solidFill>
          <a:schemeClr val="accent3"/>
        </a:solidFill>
        <a:ln>
          <a:solidFill>
            <a:schemeClr val="bg1"/>
          </a:solidFill>
        </a:ln>
      </dgm:spPr>
      <dgm:t>
        <a:bodyPr/>
        <a:lstStyle/>
        <a:p>
          <a:r>
            <a:rPr lang="en-US" dirty="0">
              <a:solidFill>
                <a:schemeClr val="bg1"/>
              </a:solidFill>
            </a:rPr>
            <a:t>Temperature</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3"/>
        </a:solidFill>
        <a:ln>
          <a:solidFill>
            <a:schemeClr val="bg1"/>
          </a:solidFill>
        </a:ln>
      </dgm:spPr>
      <dgm:t>
        <a:bodyPr/>
        <a:lstStyle/>
        <a:p>
          <a:r>
            <a:rPr lang="en-US" dirty="0">
              <a:solidFill>
                <a:schemeClr val="bg1"/>
              </a:solidFill>
            </a:rPr>
            <a:t>Sea Level Rise</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3"/>
        </a:solidFill>
        <a:ln>
          <a:solidFill>
            <a:schemeClr val="bg1"/>
          </a:solidFill>
        </a:ln>
      </dgm:spPr>
      <dgm:t>
        <a:bodyPr/>
        <a:lstStyle/>
        <a:p>
          <a:r>
            <a:rPr lang="en-US" dirty="0">
              <a:solidFill>
                <a:schemeClr val="bg1"/>
              </a:solidFill>
            </a:rPr>
            <a:t>Storms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AEFD32C1-FFE9-DB44-985F-53671FE45B38}">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Droughts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2254D9D5-0667-9F42-850D-5FC3887B26F8}">
      <dgm:prSet phldrT="[Text]"/>
      <dgm:spPr>
        <a:solidFill>
          <a:schemeClr val="accent3"/>
        </a:solidFill>
        <a:ln>
          <a:solidFill>
            <a:schemeClr val="bg1"/>
          </a:solidFill>
        </a:ln>
      </dgm:spPr>
      <dgm:t>
        <a:bodyPr/>
        <a:lstStyle/>
        <a:p>
          <a:r>
            <a:rPr lang="en-US" dirty="0">
              <a:solidFill>
                <a:schemeClr val="bg1"/>
              </a:solidFill>
            </a:rPr>
            <a:t>Precipitation</a:t>
          </a:r>
        </a:p>
      </dgm:t>
    </dgm:pt>
    <dgm:pt modelId="{82C276F2-3992-F84A-AE8C-F395AAE5800B}" type="parTrans" cxnId="{5E817BAF-C82D-B44E-9DEB-F3CD35B56496}">
      <dgm:prSet/>
      <dgm:spPr/>
      <dgm:t>
        <a:bodyPr/>
        <a:lstStyle/>
        <a:p>
          <a:endParaRPr lang="en-US"/>
        </a:p>
      </dgm:t>
    </dgm:pt>
    <dgm:pt modelId="{2C638EA2-AD60-484D-8CB5-6B852725A955}" type="sibTrans" cxnId="{5E817BAF-C82D-B44E-9DEB-F3CD35B56496}">
      <dgm:prSet/>
      <dgm:spPr/>
      <dgm:t>
        <a:bodyPr/>
        <a:lstStyle/>
        <a:p>
          <a:endParaRPr lang="en-US"/>
        </a:p>
      </dgm:t>
    </dgm:pt>
    <dgm:pt modelId="{DCA5A4C0-ABD2-F443-BE0B-EAFEEA4402AE}">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Wildfires</a:t>
          </a:r>
        </a:p>
      </dgm:t>
    </dgm:pt>
    <dgm:pt modelId="{FF618AA1-0D24-F14E-91B1-D9020279FDD1}" type="parTrans" cxnId="{E7C58F4B-C7EF-9A44-B300-3FFB4368C929}">
      <dgm:prSet/>
      <dgm:spPr/>
      <dgm:t>
        <a:bodyPr/>
        <a:lstStyle/>
        <a:p>
          <a:endParaRPr lang="en-US"/>
        </a:p>
      </dgm:t>
    </dgm:pt>
    <dgm:pt modelId="{48B94205-5247-D44C-BF24-25C7BBDA76D1}" type="sibTrans" cxnId="{E7C58F4B-C7EF-9A44-B300-3FFB4368C929}">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5C94033F-5A43-3543-AA93-0D9E4C52E02C}" type="pres">
      <dgm:prSet presAssocID="{C05B012D-5853-A14F-A203-D22681FE7845}" presName="wedge6" presStyleLbl="node1" presStyleIdx="5" presStyleCnt="6"/>
      <dgm:spPr/>
    </dgm:pt>
    <dgm:pt modelId="{5BBB786E-B028-494A-BA98-6118FE324783}"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786F662D-4F88-4C4F-AD76-581BC7631412}" type="presOf" srcId="{2254D9D5-0667-9F42-850D-5FC3887B26F8}" destId="{5C94033F-5A43-3543-AA93-0D9E4C52E02C}" srcOrd="0" destOrd="0" presId="urn:microsoft.com/office/officeart/2005/8/layout/chart3"/>
    <dgm:cxn modelId="{E7C58F4B-C7EF-9A44-B300-3FFB4368C929}" srcId="{C05B012D-5853-A14F-A203-D22681FE7845}" destId="{DCA5A4C0-ABD2-F443-BE0B-EAFEEA4402AE}" srcOrd="4" destOrd="0" parTransId="{FF618AA1-0D24-F14E-91B1-D9020279FDD1}" sibTransId="{48B94205-5247-D44C-BF24-25C7BBDA76D1}"/>
    <dgm:cxn modelId="{A6A5D451-ABFA-BB44-A898-C2E5F0F45DF6}" type="presOf" srcId="{AEFD32C1-FFE9-DB44-985F-53671FE45B38}" destId="{DCFB3804-660A-1D4A-A087-948DE547566B}" srcOrd="0" destOrd="0" presId="urn:microsoft.com/office/officeart/2005/8/layout/chart3"/>
    <dgm:cxn modelId="{5E247652-C51D-B648-A406-C59824E22720}" type="presOf" srcId="{DCA5A4C0-ABD2-F443-BE0B-EAFEEA4402AE}" destId="{A5FD9B61-C445-964A-9943-1BBA646C1F9E}" srcOrd="0" destOrd="0" presId="urn:microsoft.com/office/officeart/2005/8/layout/chart3"/>
    <dgm:cxn modelId="{D346A165-C3C7-EB47-A232-C385917ECB5D}" type="presOf" srcId="{DCA5A4C0-ABD2-F443-BE0B-EAFEEA4402AE}" destId="{D3AAB407-F9EF-3A4A-9117-10DDD9AFA69F}" srcOrd="1"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7F6BB079-6BEE-6445-9E32-DEFBB5B3E982}" type="presOf" srcId="{AEFD32C1-FFE9-DB44-985F-53671FE45B38}" destId="{A05156D7-81FC-FA4A-9BF3-1FAB34A22AA6}" srcOrd="1"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E817BAF-C82D-B44E-9DEB-F3CD35B56496}" srcId="{C05B012D-5853-A14F-A203-D22681FE7845}" destId="{2254D9D5-0667-9F42-850D-5FC3887B26F8}" srcOrd="5" destOrd="0" parTransId="{82C276F2-3992-F84A-AE8C-F395AAE5800B}" sibTransId="{2C638EA2-AD60-484D-8CB5-6B852725A955}"/>
    <dgm:cxn modelId="{5AAEBEBB-880B-164C-9EA2-6382E903F728}" type="presOf" srcId="{55640071-BDE9-7B46-AFB5-C58FFE7BD0B8}" destId="{77EC9B9D-015C-7846-A615-3A3B79C8E8AA}" srcOrd="0" destOrd="0" presId="urn:microsoft.com/office/officeart/2005/8/layout/chart3"/>
    <dgm:cxn modelId="{D4E124C0-A589-BC49-978B-89D01586B76C}" type="presOf" srcId="{2254D9D5-0667-9F42-850D-5FC3887B26F8}" destId="{5BBB786E-B028-494A-BA98-6118FE324783}"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79B29ED-7A58-8446-82C5-2D2FB4235FE4}" type="presOf" srcId="{50B85171-A034-6345-8B8F-ADA4B9CA6019}" destId="{15D73AA7-9162-2C45-AE5D-297B104FE915}" srcOrd="1" destOrd="0" presId="urn:microsoft.com/office/officeart/2005/8/layout/chart3"/>
    <dgm:cxn modelId="{10E266EE-CA69-0540-BCFC-939D2079CD1D}" srcId="{C05B012D-5853-A14F-A203-D22681FE7845}" destId="{AEFD32C1-FFE9-DB44-985F-53671FE45B38}" srcOrd="3"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916840AC-EB10-0243-A455-E7912A71E03F}" type="presParOf" srcId="{E9BA394F-74DD-8F45-99F8-AB620466FEF3}" destId="{5C94033F-5A43-3543-AA93-0D9E4C52E02C}" srcOrd="10" destOrd="0" presId="urn:microsoft.com/office/officeart/2005/8/layout/chart3"/>
    <dgm:cxn modelId="{11823414-98F3-0547-888B-EB4BDCF3F021}" type="presParOf" srcId="{E9BA394F-74DD-8F45-99F8-AB620466FEF3}" destId="{5BBB786E-B028-494A-BA98-6118FE324783}"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4_2" csCatId="accent4" phldr="1"/>
      <dgm:spPr/>
    </dgm:pt>
    <dgm:pt modelId="{345A9627-F16F-FD47-B7C8-3E5CA193D2E8}">
      <dgm:prSet phldrT="[Text]" custT="1"/>
      <dgm:spPr>
        <a:solidFill>
          <a:schemeClr val="accent6"/>
        </a:solidFill>
        <a:ln>
          <a:solidFill>
            <a:schemeClr val="bg1"/>
          </a:solidFill>
        </a:ln>
      </dgm:spPr>
      <dgm:t>
        <a:bodyPr lIns="0" rIns="0"/>
        <a:lstStyle/>
        <a:p>
          <a:r>
            <a:rPr lang="en-US" sz="1600" dirty="0">
              <a:solidFill>
                <a:schemeClr val="bg1">
                  <a:lumMod val="85000"/>
                </a:schemeClr>
              </a:solidFill>
            </a:rPr>
            <a:t>Socioeconomic Status</a:t>
          </a:r>
        </a:p>
      </dgm:t>
    </dgm:pt>
    <dgm:pt modelId="{ABDDF9F4-6683-7E45-A74A-FAF4D9620D48}" type="parTrans" cxnId="{CA7CCB09-633F-6E43-AA5F-589EEB02C30A}">
      <dgm:prSet/>
      <dgm:spPr/>
      <dgm:t>
        <a:bodyPr/>
        <a:lstStyle/>
        <a:p>
          <a:endParaRPr lang="en-US" sz="1600"/>
        </a:p>
      </dgm:t>
    </dgm:pt>
    <dgm:pt modelId="{9388E2D6-3C2E-1746-B6C7-CEEE7B0B2C18}" type="sibTrans" cxnId="{CA7CCB09-633F-6E43-AA5F-589EEB02C30A}">
      <dgm:prSet/>
      <dgm:spPr/>
      <dgm:t>
        <a:bodyPr/>
        <a:lstStyle/>
        <a:p>
          <a:endParaRPr lang="en-US" sz="1600"/>
        </a:p>
      </dgm:t>
    </dgm:pt>
    <dgm:pt modelId="{F279C7FF-EADD-2F48-B2C8-352B65AB205E}">
      <dgm:prSet phldrT="[Text]" custT="1"/>
      <dgm:spPr>
        <a:solidFill>
          <a:schemeClr val="accent6"/>
        </a:solidFill>
        <a:ln>
          <a:solidFill>
            <a:schemeClr val="bg1"/>
          </a:solidFill>
        </a:ln>
      </dgm:spPr>
      <dgm:t>
        <a:bodyPr lIns="0" rIns="0"/>
        <a:lstStyle/>
        <a:p>
          <a:r>
            <a:rPr lang="en-US" sz="1600" dirty="0">
              <a:solidFill>
                <a:schemeClr val="bg1">
                  <a:lumMod val="85000"/>
                </a:schemeClr>
              </a:solidFill>
            </a:rPr>
            <a:t>Undocumented Population</a:t>
          </a:r>
        </a:p>
      </dgm:t>
    </dgm:pt>
    <dgm:pt modelId="{9DB7BE89-E834-8D4F-8635-E24F0229D75A}" type="parTrans" cxnId="{D625DD9C-7008-C340-8E4D-06B07F4741AE}">
      <dgm:prSet/>
      <dgm:spPr/>
      <dgm:t>
        <a:bodyPr/>
        <a:lstStyle/>
        <a:p>
          <a:endParaRPr lang="en-US" sz="1600"/>
        </a:p>
      </dgm:t>
    </dgm:pt>
    <dgm:pt modelId="{6C39FA6C-2C72-E742-92C5-73BF6F541190}" type="sibTrans" cxnId="{D625DD9C-7008-C340-8E4D-06B07F4741AE}">
      <dgm:prSet/>
      <dgm:spPr/>
      <dgm:t>
        <a:bodyPr/>
        <a:lstStyle/>
        <a:p>
          <a:endParaRPr lang="en-US" sz="1600"/>
        </a:p>
      </dgm:t>
    </dgm:pt>
    <dgm:pt modelId="{0CA3BE2E-BD8B-BB41-B336-4FC02175B664}">
      <dgm:prSet phldrT="[Text]" custT="1"/>
      <dgm:spPr>
        <a:solidFill>
          <a:schemeClr val="accent6"/>
        </a:solidFill>
        <a:ln>
          <a:solidFill>
            <a:schemeClr val="bg1"/>
          </a:solidFill>
        </a:ln>
      </dgm:spPr>
      <dgm:t>
        <a:bodyPr/>
        <a:lstStyle/>
        <a:p>
          <a:r>
            <a:rPr lang="en-US" sz="1600" dirty="0">
              <a:solidFill>
                <a:schemeClr val="bg1">
                  <a:lumMod val="85000"/>
                </a:schemeClr>
              </a:solidFill>
            </a:rPr>
            <a:t>Household Composition &amp; Disability</a:t>
          </a:r>
        </a:p>
      </dgm:t>
    </dgm:pt>
    <dgm:pt modelId="{FBABFE10-BF10-DA45-935E-386378F4977F}" type="parTrans" cxnId="{919A1E33-8794-6646-82E3-22A163ABED30}">
      <dgm:prSet/>
      <dgm:spPr/>
      <dgm:t>
        <a:bodyPr/>
        <a:lstStyle/>
        <a:p>
          <a:endParaRPr lang="en-US"/>
        </a:p>
      </dgm:t>
    </dgm:pt>
    <dgm:pt modelId="{9E25E77D-3977-6F4D-998E-C96C2F32D5DB}" type="sibTrans" cxnId="{919A1E33-8794-6646-82E3-22A163ABED30}">
      <dgm:prSet/>
      <dgm:spPr/>
      <dgm:t>
        <a:bodyPr/>
        <a:lstStyle/>
        <a:p>
          <a:endParaRPr lang="en-US"/>
        </a:p>
      </dgm:t>
    </dgm:pt>
    <dgm:pt modelId="{EA1175D5-62F3-FE4F-8E7D-CB1A86D748C5}">
      <dgm:prSet phldrT="[Text]" custT="1"/>
      <dgm:spPr>
        <a:solidFill>
          <a:schemeClr val="accent6"/>
        </a:solidFill>
        <a:ln>
          <a:solidFill>
            <a:schemeClr val="bg1"/>
          </a:solidFill>
        </a:ln>
      </dgm:spPr>
      <dgm:t>
        <a:bodyPr lIns="0" rIns="0"/>
        <a:lstStyle/>
        <a:p>
          <a:r>
            <a:rPr lang="en-US" sz="1600" b="0" dirty="0">
              <a:solidFill>
                <a:schemeClr val="bg1">
                  <a:lumMod val="85000"/>
                </a:schemeClr>
              </a:solidFill>
            </a:rPr>
            <a:t>Housing Type &amp; Transportation</a:t>
          </a:r>
          <a:endParaRPr lang="en-US" sz="1600" dirty="0">
            <a:solidFill>
              <a:schemeClr val="bg1">
                <a:lumMod val="85000"/>
              </a:schemeClr>
            </a:solidFill>
          </a:endParaRPr>
        </a:p>
      </dgm:t>
    </dgm:pt>
    <dgm:pt modelId="{32D15209-F430-D44E-9D6B-D63A9CAB7D24}" type="parTrans" cxnId="{D9380C26-660C-754F-A65E-DDD38B4361B2}">
      <dgm:prSet/>
      <dgm:spPr/>
      <dgm:t>
        <a:bodyPr/>
        <a:lstStyle/>
        <a:p>
          <a:endParaRPr lang="en-US"/>
        </a:p>
      </dgm:t>
    </dgm:pt>
    <dgm:pt modelId="{05172130-AB7B-934E-A2EC-E9F8658A1DF1}" type="sibTrans" cxnId="{D9380C26-660C-754F-A65E-DDD38B4361B2}">
      <dgm:prSet/>
      <dgm:spPr/>
      <dgm:t>
        <a:bodyPr/>
        <a:lstStyle/>
        <a:p>
          <a:endParaRPr lang="en-US"/>
        </a:p>
      </dgm:t>
    </dgm:pt>
    <dgm:pt modelId="{AF3499F6-631A-1747-BCBB-A5A09E798BB3}">
      <dgm:prSet phldrT="[Text]" custT="1"/>
      <dgm:spPr>
        <a:solidFill>
          <a:schemeClr val="accent6"/>
        </a:solidFill>
        <a:ln>
          <a:solidFill>
            <a:schemeClr val="bg1"/>
          </a:solidFill>
        </a:ln>
      </dgm:spPr>
      <dgm:t>
        <a:bodyPr/>
        <a:lstStyle/>
        <a:p>
          <a:r>
            <a:rPr lang="en-US" sz="1600" dirty="0">
              <a:solidFill>
                <a:schemeClr val="bg1">
                  <a:lumMod val="85000"/>
                </a:schemeClr>
              </a:solidFill>
            </a:rPr>
            <a:t>Minority Status &amp; Language</a:t>
          </a:r>
        </a:p>
      </dgm:t>
    </dgm:pt>
    <dgm:pt modelId="{6B972B6E-239F-ED46-82CF-434B50C1B61C}" type="parTrans" cxnId="{C25ABA15-1CED-DA47-91EF-2D32DDAA0482}">
      <dgm:prSet/>
      <dgm:spPr/>
      <dgm:t>
        <a:bodyPr/>
        <a:lstStyle/>
        <a:p>
          <a:endParaRPr lang="en-US"/>
        </a:p>
      </dgm:t>
    </dgm:pt>
    <dgm:pt modelId="{435E3769-B7F9-4046-83CB-CA4BCC35D4D7}" type="sibTrans" cxnId="{C25ABA15-1CED-DA47-91EF-2D32DDAA0482}">
      <dgm:prSet/>
      <dgm:spPr/>
      <dgm:t>
        <a:bodyPr/>
        <a:lstStyle/>
        <a:p>
          <a:endParaRPr lang="en-US"/>
        </a:p>
      </dgm:t>
    </dgm:pt>
    <dgm:pt modelId="{6566FC24-B79C-7443-A800-1E3507B972A3}">
      <dgm:prSet phldrT="[Text]" custT="1"/>
      <dgm:spPr>
        <a:solidFill>
          <a:schemeClr val="accent6"/>
        </a:solidFill>
        <a:ln>
          <a:solidFill>
            <a:schemeClr val="bg1"/>
          </a:solidFill>
        </a:ln>
      </dgm:spPr>
      <dgm:t>
        <a:bodyPr/>
        <a:lstStyle/>
        <a:p>
          <a:r>
            <a:rPr lang="en-US" sz="1600" dirty="0">
              <a:solidFill>
                <a:schemeClr val="bg1">
                  <a:lumMod val="85000"/>
                </a:schemeClr>
              </a:solidFill>
            </a:rPr>
            <a:t>HUD Foreclosures</a:t>
          </a:r>
        </a:p>
      </dgm:t>
    </dgm:pt>
    <dgm:pt modelId="{CD1F7C7F-CB78-8E45-9237-40972FF56139}" type="parTrans" cxnId="{46F9F485-0869-624C-9315-5C2177EB44A2}">
      <dgm:prSet/>
      <dgm:spPr/>
      <dgm:t>
        <a:bodyPr/>
        <a:lstStyle/>
        <a:p>
          <a:endParaRPr lang="en-US"/>
        </a:p>
      </dgm:t>
    </dgm:pt>
    <dgm:pt modelId="{2272E8FC-06EE-4845-A501-6C372E389289}" type="sibTrans" cxnId="{46F9F485-0869-624C-9315-5C2177EB44A2}">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custLinFactNeighborX="-872" custLinFactNeighborY="-654"/>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B80114F1-B940-274A-8619-FE90E846F301}" type="pres">
      <dgm:prSet presAssocID="{C05B012D-5853-A14F-A203-D22681FE7845}" presName="wedge6" presStyleLbl="node1" presStyleIdx="5" presStyleCnt="6"/>
      <dgm:spPr/>
    </dgm:pt>
    <dgm:pt modelId="{E04CDE31-952B-9340-9C17-F3CFE556AA44}"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51DF3B10-F934-9F44-B57E-F521B7B3A8F7}" type="presOf" srcId="{F279C7FF-EADD-2F48-B2C8-352B65AB205E}" destId="{E04CDE31-952B-9340-9C17-F3CFE556AA44}" srcOrd="1" destOrd="0" presId="urn:microsoft.com/office/officeart/2005/8/layout/chart3"/>
    <dgm:cxn modelId="{C25ABA15-1CED-DA47-91EF-2D32DDAA0482}" srcId="{C05B012D-5853-A14F-A203-D22681FE7845}" destId="{AF3499F6-631A-1747-BCBB-A5A09E798BB3}" srcOrd="3" destOrd="0" parTransId="{6B972B6E-239F-ED46-82CF-434B50C1B61C}" sibTransId="{435E3769-B7F9-4046-83CB-CA4BCC35D4D7}"/>
    <dgm:cxn modelId="{A3C56023-76CB-2944-92F1-6BDEFCEC3210}" type="presOf" srcId="{EA1175D5-62F3-FE4F-8E7D-CB1A86D748C5}" destId="{30681207-7D13-274C-A6C6-75A3989F471D}" srcOrd="0" destOrd="0" presId="urn:microsoft.com/office/officeart/2005/8/layout/chart3"/>
    <dgm:cxn modelId="{D9380C26-660C-754F-A65E-DDD38B4361B2}" srcId="{C05B012D-5853-A14F-A203-D22681FE7845}" destId="{EA1175D5-62F3-FE4F-8E7D-CB1A86D748C5}" srcOrd="2" destOrd="0" parTransId="{32D15209-F430-D44E-9D6B-D63A9CAB7D24}" sibTransId="{05172130-AB7B-934E-A2EC-E9F8658A1DF1}"/>
    <dgm:cxn modelId="{919A1E33-8794-6646-82E3-22A163ABED30}" srcId="{C05B012D-5853-A14F-A203-D22681FE7845}" destId="{0CA3BE2E-BD8B-BB41-B336-4FC02175B664}" srcOrd="1" destOrd="0" parTransId="{FBABFE10-BF10-DA45-935E-386378F4977F}" sibTransId="{9E25E77D-3977-6F4D-998E-C96C2F32D5DB}"/>
    <dgm:cxn modelId="{4CCC7C40-1FD5-014C-ADCC-5BA32C0595A9}" type="presOf" srcId="{AF3499F6-631A-1747-BCBB-A5A09E798BB3}" destId="{A05156D7-81FC-FA4A-9BF3-1FAB34A22AA6}" srcOrd="1" destOrd="0" presId="urn:microsoft.com/office/officeart/2005/8/layout/chart3"/>
    <dgm:cxn modelId="{BBC21344-A58C-604D-B75E-964ED253BCDA}" type="presOf" srcId="{0CA3BE2E-BD8B-BB41-B336-4FC02175B664}" destId="{77EC9B9D-015C-7846-A615-3A3B79C8E8AA}" srcOrd="0" destOrd="0" presId="urn:microsoft.com/office/officeart/2005/8/layout/chart3"/>
    <dgm:cxn modelId="{221D1662-78C3-D84A-A9FB-1609C525D130}" type="presOf" srcId="{EA1175D5-62F3-FE4F-8E7D-CB1A86D748C5}" destId="{15D73AA7-9162-2C45-AE5D-297B104FE915}" srcOrd="1" destOrd="0" presId="urn:microsoft.com/office/officeart/2005/8/layout/chart3"/>
    <dgm:cxn modelId="{5478DB64-5121-BE46-97B3-84A7A0CB95BD}" type="presOf" srcId="{0CA3BE2E-BD8B-BB41-B336-4FC02175B664}" destId="{0B714EB2-7F49-1942-90F1-805F5175B91D}" srcOrd="1" destOrd="0" presId="urn:microsoft.com/office/officeart/2005/8/layout/chart3"/>
    <dgm:cxn modelId="{A01AD671-1BA3-B447-BBE5-BD7414E663DB}" type="presOf" srcId="{AF3499F6-631A-1747-BCBB-A5A09E798BB3}" destId="{DCFB3804-660A-1D4A-A087-948DE547566B}" srcOrd="0"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46F9F485-0869-624C-9315-5C2177EB44A2}" srcId="{C05B012D-5853-A14F-A203-D22681FE7845}" destId="{6566FC24-B79C-7443-A800-1E3507B972A3}" srcOrd="4" destOrd="0" parTransId="{CD1F7C7F-CB78-8E45-9237-40972FF56139}" sibTransId="{2272E8FC-06EE-4845-A501-6C372E389289}"/>
    <dgm:cxn modelId="{D625DD9C-7008-C340-8E4D-06B07F4741AE}" srcId="{C05B012D-5853-A14F-A203-D22681FE7845}" destId="{F279C7FF-EADD-2F48-B2C8-352B65AB205E}" srcOrd="5" destOrd="0" parTransId="{9DB7BE89-E834-8D4F-8635-E24F0229D75A}" sibTransId="{6C39FA6C-2C72-E742-92C5-73BF6F541190}"/>
    <dgm:cxn modelId="{B5DFFF9D-A724-1642-B0F4-C36F6C6772BB}" type="presOf" srcId="{345A9627-F16F-FD47-B7C8-3E5CA193D2E8}" destId="{E4C709A1-9627-0A4D-A5AB-15980BB980D5}"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01A085D4-1CB5-D54E-9CDE-C386BF2D23AF}" type="presOf" srcId="{6566FC24-B79C-7443-A800-1E3507B972A3}" destId="{D3AAB407-F9EF-3A4A-9117-10DDD9AFA69F}" srcOrd="1" destOrd="0" presId="urn:microsoft.com/office/officeart/2005/8/layout/chart3"/>
    <dgm:cxn modelId="{524DA8EE-88E9-834B-BBE4-8B9615C308BA}" type="presOf" srcId="{6566FC24-B79C-7443-A800-1E3507B972A3}" destId="{A5FD9B61-C445-964A-9943-1BBA646C1F9E}" srcOrd="0" destOrd="0" presId="urn:microsoft.com/office/officeart/2005/8/layout/chart3"/>
    <dgm:cxn modelId="{EE7B67EF-4F31-B04D-899F-B1F2DF462891}" type="presOf" srcId="{F279C7FF-EADD-2F48-B2C8-352B65AB205E}" destId="{B80114F1-B940-274A-8619-FE90E846F301}" srcOrd="0"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FE0C781F-0B80-D241-804C-B85B6031C065}" type="presParOf" srcId="{E9BA394F-74DD-8F45-99F8-AB620466FEF3}" destId="{B80114F1-B940-274A-8619-FE90E846F301}" srcOrd="10" destOrd="0" presId="urn:microsoft.com/office/officeart/2005/8/layout/chart3"/>
    <dgm:cxn modelId="{6CFCA430-B516-0942-BE3B-DB17AEFF88FE}" type="presParOf" srcId="{E9BA394F-74DD-8F45-99F8-AB620466FEF3}" destId="{E04CDE31-952B-9340-9C17-F3CFE556AA44}" srcOrd="11" destOrd="0" presId="urn:microsoft.com/office/officeart/2005/8/layout/char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2_2" csCatId="accent2" phldr="1"/>
      <dgm:spPr/>
    </dgm:pt>
    <dgm:pt modelId="{345A9627-F16F-FD47-B7C8-3E5CA193D2E8}">
      <dgm:prSet phldrT="[Text]" custT="1"/>
      <dgm:spPr>
        <a:solidFill>
          <a:schemeClr val="accent4"/>
        </a:solidFill>
        <a:ln>
          <a:solidFill>
            <a:schemeClr val="bg1"/>
          </a:solidFill>
        </a:ln>
      </dgm:spPr>
      <dgm:t>
        <a:bodyPr/>
        <a:lstStyle/>
        <a:p>
          <a:r>
            <a:rPr lang="en-US" sz="1600" dirty="0">
              <a:solidFill>
                <a:schemeClr val="bg1"/>
              </a:solidFill>
            </a:rPr>
            <a:t>Toxic Releases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custT="1"/>
      <dgm:spPr>
        <a:solidFill>
          <a:schemeClr val="accent4"/>
        </a:solidFill>
        <a:ln>
          <a:solidFill>
            <a:schemeClr val="bg1"/>
          </a:solidFill>
        </a:ln>
      </dgm:spPr>
      <dgm:t>
        <a:bodyPr/>
        <a:lstStyle/>
        <a:p>
          <a:r>
            <a:rPr lang="en-US" sz="1600" dirty="0">
              <a:solidFill>
                <a:schemeClr val="bg1"/>
              </a:solidFill>
            </a:rPr>
            <a:t>Pesticide Use</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custT="1"/>
      <dgm:spPr>
        <a:solidFill>
          <a:schemeClr val="accent4"/>
        </a:solidFill>
        <a:ln>
          <a:solidFill>
            <a:schemeClr val="bg1"/>
          </a:solidFill>
        </a:ln>
      </dgm:spPr>
      <dgm:t>
        <a:bodyPr/>
        <a:lstStyle/>
        <a:p>
          <a:pPr>
            <a:lnSpc>
              <a:spcPct val="100000"/>
            </a:lnSpc>
          </a:pPr>
          <a:r>
            <a:rPr lang="en-US" sz="1600" dirty="0">
              <a:solidFill>
                <a:schemeClr val="bg1"/>
              </a:solidFill>
            </a:rPr>
            <a:t>Land Use</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AEFD32C1-FFE9-DB44-985F-53671FE45B38}">
      <dgm:prSet phldrT="[Text]" custT="1"/>
      <dgm:spPr>
        <a:solidFill>
          <a:schemeClr val="accent4"/>
        </a:solidFill>
        <a:ln>
          <a:solidFill>
            <a:schemeClr val="bg1"/>
          </a:solidFill>
        </a:ln>
      </dgm:spPr>
      <dgm:t>
        <a:bodyPr/>
        <a:lstStyle/>
        <a:p>
          <a:r>
            <a:rPr lang="en-US" sz="1400" dirty="0">
              <a:solidFill>
                <a:schemeClr val="bg1"/>
              </a:solidFill>
            </a:rPr>
            <a:t>Pollution Sources</a:t>
          </a:r>
        </a:p>
        <a:p>
          <a:r>
            <a:rPr lang="en-US" sz="1400" dirty="0">
              <a:solidFill>
                <a:schemeClr val="bg1"/>
              </a:solidFill>
            </a:rPr>
            <a:t>(Superfund, Regulated Facilities/Sites)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5025FF2F-5A31-8547-B196-2F15752BAE98}">
      <dgm:prSet phldrT="[Text]" custT="1"/>
      <dgm:spPr>
        <a:solidFill>
          <a:schemeClr val="accent4"/>
        </a:solidFill>
        <a:ln>
          <a:solidFill>
            <a:schemeClr val="bg1"/>
          </a:solidFill>
        </a:ln>
      </dgm:spPr>
      <dgm:t>
        <a:bodyPr/>
        <a:lstStyle/>
        <a:p>
          <a:r>
            <a:rPr lang="en-US" sz="1600" dirty="0">
              <a:solidFill>
                <a:schemeClr val="bg1"/>
              </a:solidFill>
            </a:rPr>
            <a:t>Criteria Air Pollutants</a:t>
          </a:r>
          <a:endParaRPr lang="en-US" sz="1200" dirty="0">
            <a:solidFill>
              <a:schemeClr val="bg1"/>
            </a:solidFill>
          </a:endParaRP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F4F874E5-8BB4-469A-8321-251F048EAB04}">
      <dgm:prSet phldrT="[Text]" custT="1"/>
      <dgm:spPr>
        <a:solidFill>
          <a:schemeClr val="accent4"/>
        </a:solidFill>
        <a:ln>
          <a:solidFill>
            <a:schemeClr val="bg1"/>
          </a:solidFill>
        </a:ln>
      </dgm:spPr>
      <dgm:t>
        <a:bodyPr/>
        <a:lstStyle/>
        <a:p>
          <a:r>
            <a:rPr lang="en-US" sz="1600" dirty="0">
              <a:solidFill>
                <a:schemeClr val="bg1"/>
              </a:solidFill>
            </a:rPr>
            <a:t>Transportation Sources</a:t>
          </a:r>
          <a:endParaRPr lang="en-US" sz="1200" dirty="0">
            <a:solidFill>
              <a:schemeClr val="bg1"/>
            </a:solidFill>
          </a:endParaRPr>
        </a:p>
      </dgm:t>
    </dgm:pt>
    <dgm:pt modelId="{E706070F-833B-4615-B272-AD520228B942}" type="parTrans" cxnId="{1E224EE2-FE55-4FB6-8F69-6C948E4400A7}">
      <dgm:prSet/>
      <dgm:spPr/>
      <dgm:t>
        <a:bodyPr/>
        <a:lstStyle/>
        <a:p>
          <a:endParaRPr lang="en-US"/>
        </a:p>
      </dgm:t>
    </dgm:pt>
    <dgm:pt modelId="{ACA177E6-B040-4368-93A9-6754C32410CA}" type="sibTrans" cxnId="{1E224EE2-FE55-4FB6-8F69-6C948E4400A7}">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EC980FC3-95B2-46AF-B45E-F2EB1419C5A1}" type="pres">
      <dgm:prSet presAssocID="{C05B012D-5853-A14F-A203-D22681FE7845}" presName="wedge6" presStyleLbl="node1" presStyleIdx="5" presStyleCnt="6"/>
      <dgm:spPr/>
    </dgm:pt>
    <dgm:pt modelId="{9FC4BEC4-FA69-4EAA-BC1A-560A21150960}"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AF27D53D-BB26-47C5-9E9A-CA871135700D}" type="presOf" srcId="{AEFD32C1-FFE9-DB44-985F-53671FE45B38}" destId="{DCFB3804-660A-1D4A-A087-948DE547566B}" srcOrd="0" destOrd="0" presId="urn:microsoft.com/office/officeart/2005/8/layout/chart3"/>
    <dgm:cxn modelId="{E530174A-2375-43DF-8F4A-E94834A9067C}" type="presOf" srcId="{F4F874E5-8BB4-469A-8321-251F048EAB04}" destId="{EC980FC3-95B2-46AF-B45E-F2EB1419C5A1}" srcOrd="0" destOrd="0" presId="urn:microsoft.com/office/officeart/2005/8/layout/chart3"/>
    <dgm:cxn modelId="{2851B24F-66DB-7C46-9796-F0D5E95B9EE7}" srcId="{C05B012D-5853-A14F-A203-D22681FE7845}" destId="{5025FF2F-5A31-8547-B196-2F15752BAE98}" srcOrd="4" destOrd="0" parTransId="{53F7587E-DD40-BF4F-BFEE-2F03730ED738}" sibTransId="{9798CB27-37EF-F54E-9678-6A29329E8CA7}"/>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3E438A7D-0B0E-49FC-8A9B-1627D1048645}" type="presOf" srcId="{5025FF2F-5A31-8547-B196-2F15752BAE98}" destId="{A5FD9B61-C445-964A-9943-1BBA646C1F9E}" srcOrd="0" destOrd="0" presId="urn:microsoft.com/office/officeart/2005/8/layout/chart3"/>
    <dgm:cxn modelId="{76DCC785-2E53-DB41-B540-59189B73F8E2}" srcId="{C05B012D-5853-A14F-A203-D22681FE7845}" destId="{55640071-BDE9-7B46-AFB5-C58FFE7BD0B8}" srcOrd="1" destOrd="0" parTransId="{F4C1A20A-337C-6545-80C3-64A9CB7437B2}" sibTransId="{1CC7CF55-B198-2C47-99B3-9BEDE5F036C0}"/>
    <dgm:cxn modelId="{56CC4286-6416-4A94-88F2-114BCC8146C3}" type="presOf" srcId="{5025FF2F-5A31-8547-B196-2F15752BAE98}" destId="{D3AAB407-F9EF-3A4A-9117-10DDD9AFA69F}" srcOrd="1" destOrd="0" presId="urn:microsoft.com/office/officeart/2005/8/layout/chart3"/>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AAEBEBB-880B-164C-9EA2-6382E903F728}" type="presOf" srcId="{55640071-BDE9-7B46-AFB5-C58FFE7BD0B8}" destId="{77EC9B9D-015C-7846-A615-3A3B79C8E8AA}"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1E224EE2-FE55-4FB6-8F69-6C948E4400A7}" srcId="{C05B012D-5853-A14F-A203-D22681FE7845}" destId="{F4F874E5-8BB4-469A-8321-251F048EAB04}" srcOrd="5" destOrd="0" parTransId="{E706070F-833B-4615-B272-AD520228B942}" sibTransId="{ACA177E6-B040-4368-93A9-6754C32410CA}"/>
    <dgm:cxn modelId="{379B29ED-7A58-8446-82C5-2D2FB4235FE4}" type="presOf" srcId="{50B85171-A034-6345-8B8F-ADA4B9CA6019}" destId="{15D73AA7-9162-2C45-AE5D-297B104FE915}" srcOrd="1" destOrd="0" presId="urn:microsoft.com/office/officeart/2005/8/layout/chart3"/>
    <dgm:cxn modelId="{10E266EE-CA69-0540-BCFC-939D2079CD1D}" srcId="{C05B012D-5853-A14F-A203-D22681FE7845}" destId="{AEFD32C1-FFE9-DB44-985F-53671FE45B38}" srcOrd="3" destOrd="0" parTransId="{3A6BB4E8-5728-794B-9589-2608CE4F9BBD}" sibTransId="{1065CE5B-0AA6-D24F-94C6-93EE09448AF4}"/>
    <dgm:cxn modelId="{66BEC6F6-F323-4678-A3F9-D99427CF180A}" type="presOf" srcId="{F4F874E5-8BB4-469A-8321-251F048EAB04}" destId="{9FC4BEC4-FA69-4EAA-BC1A-560A21150960}" srcOrd="1" destOrd="0" presId="urn:microsoft.com/office/officeart/2005/8/layout/chart3"/>
    <dgm:cxn modelId="{2C4B91FA-E4A6-49DF-BD6F-2B3BECC87543}" type="presOf" srcId="{AEFD32C1-FFE9-DB44-985F-53671FE45B38}" destId="{A05156D7-81FC-FA4A-9BF3-1FAB34A22AA6}" srcOrd="1"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1496BED1-716F-408E-A21B-CF38736C64E5}" type="presParOf" srcId="{E9BA394F-74DD-8F45-99F8-AB620466FEF3}" destId="{EC980FC3-95B2-46AF-B45E-F2EB1419C5A1}" srcOrd="10" destOrd="0" presId="urn:microsoft.com/office/officeart/2005/8/layout/chart3"/>
    <dgm:cxn modelId="{FAFC1031-2E8B-4A21-8372-E0D0EA9E9D57}" type="presParOf" srcId="{E9BA394F-74DD-8F45-99F8-AB620466FEF3}" destId="{9FC4BEC4-FA69-4EAA-BC1A-560A21150960}"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345A9627-F16F-FD47-B7C8-3E5CA193D2E8}">
      <dgm:prSet phldrT="[Text]"/>
      <dgm:spPr>
        <a:solidFill>
          <a:schemeClr val="accent1"/>
        </a:solidFill>
        <a:ln>
          <a:solidFill>
            <a:schemeClr val="bg1"/>
          </a:solidFill>
        </a:ln>
      </dgm:spPr>
      <dgm:t>
        <a:bodyPr/>
        <a:lstStyle/>
        <a:p>
          <a:r>
            <a:rPr lang="en-US" dirty="0">
              <a:solidFill>
                <a:schemeClr val="bg1">
                  <a:lumMod val="85000"/>
                </a:schemeClr>
              </a:solidFill>
            </a:rPr>
            <a:t>Temperature-Related Deaths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1"/>
        </a:solidFill>
        <a:ln>
          <a:solidFill>
            <a:schemeClr val="bg1"/>
          </a:solidFill>
        </a:ln>
      </dgm:spPr>
      <dgm:t>
        <a:bodyPr/>
        <a:lstStyle/>
        <a:p>
          <a:r>
            <a:rPr lang="en-US" dirty="0">
              <a:solidFill>
                <a:schemeClr val="bg1">
                  <a:lumMod val="85000"/>
                </a:schemeClr>
              </a:solidFill>
            </a:rPr>
            <a:t>Air Pollution- </a:t>
          </a:r>
          <a:br>
            <a:rPr lang="en-US" dirty="0">
              <a:solidFill>
                <a:schemeClr val="bg1">
                  <a:lumMod val="85000"/>
                </a:schemeClr>
              </a:solidFill>
            </a:rPr>
          </a:br>
          <a:r>
            <a:rPr lang="en-US" dirty="0">
              <a:solidFill>
                <a:schemeClr val="bg1">
                  <a:lumMod val="85000"/>
                </a:schemeClr>
              </a:solidFill>
            </a:rPr>
            <a:t>Related Risks</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1"/>
        </a:solidFill>
        <a:ln>
          <a:solidFill>
            <a:schemeClr val="bg1"/>
          </a:solidFill>
        </a:ln>
      </dgm:spPr>
      <dgm:t>
        <a:bodyPr/>
        <a:lstStyle/>
        <a:p>
          <a:r>
            <a:rPr lang="en-US" dirty="0">
              <a:solidFill>
                <a:schemeClr val="bg1">
                  <a:lumMod val="85000"/>
                </a:schemeClr>
              </a:solidFill>
            </a:rPr>
            <a:t>Air Pollution-Related Illnesses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3"/>
      <dgm:spPr/>
    </dgm:pt>
    <dgm:pt modelId="{E4C709A1-9627-0A4D-A5AB-15980BB980D5}" type="pres">
      <dgm:prSet presAssocID="{C05B012D-5853-A14F-A203-D22681FE7845}" presName="wedge1Tx" presStyleLbl="node1" presStyleIdx="0" presStyleCnt="3">
        <dgm:presLayoutVars>
          <dgm:chMax val="0"/>
          <dgm:chPref val="0"/>
          <dgm:bulletEnabled val="1"/>
        </dgm:presLayoutVars>
      </dgm:prSet>
      <dgm:spPr/>
    </dgm:pt>
    <dgm:pt modelId="{77EC9B9D-015C-7846-A615-3A3B79C8E8AA}" type="pres">
      <dgm:prSet presAssocID="{C05B012D-5853-A14F-A203-D22681FE7845}" presName="wedge2" presStyleLbl="node1" presStyleIdx="1" presStyleCnt="3"/>
      <dgm:spPr/>
    </dgm:pt>
    <dgm:pt modelId="{0B714EB2-7F49-1942-90F1-805F5175B91D}" type="pres">
      <dgm:prSet presAssocID="{C05B012D-5853-A14F-A203-D22681FE7845}" presName="wedge2Tx" presStyleLbl="node1" presStyleIdx="1" presStyleCnt="3">
        <dgm:presLayoutVars>
          <dgm:chMax val="0"/>
          <dgm:chPref val="0"/>
          <dgm:bulletEnabled val="1"/>
        </dgm:presLayoutVars>
      </dgm:prSet>
      <dgm:spPr/>
    </dgm:pt>
    <dgm:pt modelId="{30681207-7D13-274C-A6C6-75A3989F471D}" type="pres">
      <dgm:prSet presAssocID="{C05B012D-5853-A14F-A203-D22681FE7845}" presName="wedge3" presStyleLbl="node1" presStyleIdx="2" presStyleCnt="3"/>
      <dgm:spPr/>
    </dgm:pt>
    <dgm:pt modelId="{15D73AA7-9162-2C45-AE5D-297B104FE915}" type="pres">
      <dgm:prSet presAssocID="{C05B012D-5853-A14F-A203-D22681FE7845}" presName="wedge3Tx" presStyleLbl="node1" presStyleIdx="2" presStyleCnt="3">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AAEBEBB-880B-164C-9EA2-6382E903F728}" type="presOf" srcId="{55640071-BDE9-7B46-AFB5-C58FFE7BD0B8}" destId="{77EC9B9D-015C-7846-A615-3A3B79C8E8AA}"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79B29ED-7A58-8446-82C5-2D2FB4235FE4}" type="presOf" srcId="{50B85171-A034-6345-8B8F-ADA4B9CA6019}" destId="{15D73AA7-9162-2C45-AE5D-297B104FE915}" srcOrd="1"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Lst>
  <dgm:bg>
    <a:noFill/>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6CE442B1-7926-1A48-B639-35C417D42B1B}">
      <dgm:prSet phldrT="[Text]"/>
      <dgm:spPr>
        <a:solidFill>
          <a:schemeClr val="accent2"/>
        </a:solidFill>
        <a:ln>
          <a:solidFill>
            <a:schemeClr val="bg1"/>
          </a:solidFill>
        </a:ln>
      </dgm:spPr>
      <dgm:t>
        <a:bodyPr/>
        <a:lstStyle/>
        <a:p>
          <a:r>
            <a:rPr lang="en-US" dirty="0">
              <a:solidFill>
                <a:schemeClr val="bg1"/>
              </a:solidFill>
            </a:rPr>
            <a:t>Sectors Vulnerable to Disruption</a:t>
          </a:r>
        </a:p>
      </dgm:t>
    </dgm:pt>
    <dgm:pt modelId="{3DBD0F5F-62BF-ED4C-A90B-A2FF8F237EC1}" type="parTrans" cxnId="{92A2C1E7-3332-564C-9CE9-690ADBB07B29}">
      <dgm:prSet/>
      <dgm:spPr/>
      <dgm:t>
        <a:bodyPr/>
        <a:lstStyle/>
        <a:p>
          <a:endParaRPr lang="en-US"/>
        </a:p>
      </dgm:t>
    </dgm:pt>
    <dgm:pt modelId="{4735250A-BADE-4841-8E0B-A3613F41B42D}" type="sibTrans" cxnId="{92A2C1E7-3332-564C-9CE9-690ADBB07B29}">
      <dgm:prSet/>
      <dgm:spPr/>
      <dgm:t>
        <a:bodyPr/>
        <a:lstStyle/>
        <a:p>
          <a:endParaRPr lang="en-US"/>
        </a:p>
      </dgm:t>
    </dgm:pt>
    <dgm:pt modelId="{698ED9EF-809B-3848-BE69-306D6D65CB5B}">
      <dgm:prSet phldrT="[Text]"/>
      <dgm:spPr>
        <a:solidFill>
          <a:schemeClr val="accent2"/>
        </a:solidFill>
        <a:ln>
          <a:solidFill>
            <a:schemeClr val="bg1"/>
          </a:solidFill>
        </a:ln>
      </dgm:spPr>
      <dgm:t>
        <a:bodyPr/>
        <a:lstStyle/>
        <a:p>
          <a:r>
            <a:rPr lang="en-US" dirty="0">
              <a:solidFill>
                <a:schemeClr val="bg1"/>
              </a:solidFill>
            </a:rPr>
            <a:t>Costs of Climate Disasters</a:t>
          </a:r>
        </a:p>
      </dgm:t>
    </dgm:pt>
    <dgm:pt modelId="{2BB535BC-46EF-8E4B-BDA2-F08D91D67DE5}" type="parTrans" cxnId="{DC8867CA-C7D4-7A42-AD70-ABB8149AB336}">
      <dgm:prSet/>
      <dgm:spPr/>
      <dgm:t>
        <a:bodyPr/>
        <a:lstStyle/>
        <a:p>
          <a:endParaRPr lang="en-US"/>
        </a:p>
      </dgm:t>
    </dgm:pt>
    <dgm:pt modelId="{368F84BA-B5E8-664C-A7FF-3ECAC7C37D6E}" type="sibTrans" cxnId="{DC8867CA-C7D4-7A42-AD70-ABB8149AB336}">
      <dgm:prSet/>
      <dgm:spPr/>
      <dgm:t>
        <a:bodyPr/>
        <a:lstStyle/>
        <a:p>
          <a:endParaRPr lang="en-US"/>
        </a:p>
      </dgm:t>
    </dgm:pt>
    <dgm:pt modelId="{AEFD32C1-FFE9-DB44-985F-53671FE45B38}">
      <dgm:prSet phldrT="[Text]"/>
      <dgm:spPr>
        <a:solidFill>
          <a:schemeClr val="accent2"/>
        </a:solidFill>
        <a:ln>
          <a:solidFill>
            <a:schemeClr val="bg1"/>
          </a:solidFill>
        </a:ln>
      </dgm:spPr>
      <dgm:t>
        <a:bodyPr/>
        <a:lstStyle/>
        <a:p>
          <a:r>
            <a:rPr lang="en-US" dirty="0">
              <a:solidFill>
                <a:schemeClr val="bg1"/>
              </a:solidFill>
            </a:rPr>
            <a:t>Population Projections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5025FF2F-5A31-8547-B196-2F15752BAE98}">
      <dgm:prSet phldrT="[Text]"/>
      <dgm:spPr>
        <a:solidFill>
          <a:schemeClr val="accent2"/>
        </a:solidFill>
        <a:ln>
          <a:solidFill>
            <a:schemeClr val="bg1"/>
          </a:solidFill>
        </a:ln>
      </dgm:spPr>
      <dgm:t>
        <a:bodyPr/>
        <a:lstStyle/>
        <a:p>
          <a:r>
            <a:rPr lang="en-US" dirty="0">
              <a:solidFill>
                <a:schemeClr val="bg1"/>
              </a:solidFill>
            </a:rPr>
            <a:t>Transition Risks</a:t>
          </a: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DCFB3804-660A-1D4A-A087-948DE547566B}" type="pres">
      <dgm:prSet presAssocID="{C05B012D-5853-A14F-A203-D22681FE7845}" presName="wedge4" presStyleLbl="node1" presStyleIdx="3" presStyleCnt="4"/>
      <dgm:spPr/>
    </dgm:pt>
    <dgm:pt modelId="{A05156D7-81FC-FA4A-9BF3-1FAB34A22AA6}" type="pres">
      <dgm:prSet presAssocID="{C05B012D-5853-A14F-A203-D22681FE7845}" presName="wedge4Tx" presStyleLbl="node1" presStyleIdx="3" presStyleCnt="4">
        <dgm:presLayoutVars>
          <dgm:chMax val="0"/>
          <dgm:chPref val="0"/>
          <dgm:bulletEnabled val="1"/>
        </dgm:presLayoutVars>
      </dgm:prSet>
      <dgm:spPr/>
    </dgm:pt>
  </dgm:ptLst>
  <dgm:cxnLst>
    <dgm:cxn modelId="{980EA700-F345-4BB6-B469-D8608D7F6449}" type="presOf" srcId="{698ED9EF-809B-3848-BE69-306D6D65CB5B}" destId="{A05156D7-81FC-FA4A-9BF3-1FAB34A22AA6}" srcOrd="1" destOrd="0" presId="urn:microsoft.com/office/officeart/2005/8/layout/chart3"/>
    <dgm:cxn modelId="{56D0AC0D-7F33-486B-930F-DBA4641C38C9}" type="presOf" srcId="{6CE442B1-7926-1A48-B639-35C417D42B1B}" destId="{0B714EB2-7F49-1942-90F1-805F5175B91D}" srcOrd="1" destOrd="0" presId="urn:microsoft.com/office/officeart/2005/8/layout/chart3"/>
    <dgm:cxn modelId="{0E673C18-31EC-47CD-8375-E17506EFD94F}" type="presOf" srcId="{5025FF2F-5A31-8547-B196-2F15752BAE98}" destId="{15D73AA7-9162-2C45-AE5D-297B104FE915}" srcOrd="1" destOrd="0" presId="urn:microsoft.com/office/officeart/2005/8/layout/chart3"/>
    <dgm:cxn modelId="{B6894C2F-D30E-4059-8E81-7B4991090952}" type="presOf" srcId="{AEFD32C1-FFE9-DB44-985F-53671FE45B38}" destId="{EB2F14A8-F0B8-5C4D-B6B8-CF270511672B}" srcOrd="0" destOrd="0" presId="urn:microsoft.com/office/officeart/2005/8/layout/chart3"/>
    <dgm:cxn modelId="{2851B24F-66DB-7C46-9796-F0D5E95B9EE7}" srcId="{C05B012D-5853-A14F-A203-D22681FE7845}" destId="{5025FF2F-5A31-8547-B196-2F15752BAE98}" srcOrd="2" destOrd="0" parTransId="{53F7587E-DD40-BF4F-BFEE-2F03730ED738}" sibTransId="{9798CB27-37EF-F54E-9678-6A29329E8CA7}"/>
    <dgm:cxn modelId="{48BB2087-4117-4215-BA38-C4D7BAAB842A}" type="presOf" srcId="{AEFD32C1-FFE9-DB44-985F-53671FE45B38}" destId="{E4C709A1-9627-0A4D-A5AB-15980BB980D5}" srcOrd="1" destOrd="0" presId="urn:microsoft.com/office/officeart/2005/8/layout/chart3"/>
    <dgm:cxn modelId="{06B85690-2D2D-4E49-9665-CFBC5E0BBC12}" type="presOf" srcId="{6CE442B1-7926-1A48-B639-35C417D42B1B}" destId="{77EC9B9D-015C-7846-A615-3A3B79C8E8AA}" srcOrd="0" destOrd="0" presId="urn:microsoft.com/office/officeart/2005/8/layout/chart3"/>
    <dgm:cxn modelId="{9150BEB1-A054-4FF1-BCBB-E4D136248753}" type="presOf" srcId="{698ED9EF-809B-3848-BE69-306D6D65CB5B}" destId="{DCFB3804-660A-1D4A-A087-948DE547566B}" srcOrd="0" destOrd="0" presId="urn:microsoft.com/office/officeart/2005/8/layout/chart3"/>
    <dgm:cxn modelId="{AE21DFC6-ECE9-45A2-9038-B2F3615AB862}" type="presOf" srcId="{5025FF2F-5A31-8547-B196-2F15752BAE98}" destId="{30681207-7D13-274C-A6C6-75A3989F471D}"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DC8867CA-C7D4-7A42-AD70-ABB8149AB336}" srcId="{C05B012D-5853-A14F-A203-D22681FE7845}" destId="{698ED9EF-809B-3848-BE69-306D6D65CB5B}" srcOrd="3" destOrd="0" parTransId="{2BB535BC-46EF-8E4B-BDA2-F08D91D67DE5}" sibTransId="{368F84BA-B5E8-664C-A7FF-3ECAC7C37D6E}"/>
    <dgm:cxn modelId="{92A2C1E7-3332-564C-9CE9-690ADBB07B29}" srcId="{C05B012D-5853-A14F-A203-D22681FE7845}" destId="{6CE442B1-7926-1A48-B639-35C417D42B1B}" srcOrd="1" destOrd="0" parTransId="{3DBD0F5F-62BF-ED4C-A90B-A2FF8F237EC1}" sibTransId="{4735250A-BADE-4841-8E0B-A3613F41B42D}"/>
    <dgm:cxn modelId="{10E266EE-CA69-0540-BCFC-939D2079CD1D}" srcId="{C05B012D-5853-A14F-A203-D22681FE7845}" destId="{AEFD32C1-FFE9-DB44-985F-53671FE45B38}" srcOrd="0"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colorful3" csCatId="colorful" phldr="1"/>
      <dgm:spPr/>
    </dgm:pt>
    <dgm:pt modelId="{345A9627-F16F-FD47-B7C8-3E5CA193D2E8}">
      <dgm:prSet phldrT="[Text]"/>
      <dgm:spPr>
        <a:solidFill>
          <a:schemeClr val="accent3"/>
        </a:solidFill>
        <a:ln>
          <a:solidFill>
            <a:schemeClr val="bg1"/>
          </a:solidFill>
        </a:ln>
      </dgm:spPr>
      <dgm:t>
        <a:bodyPr/>
        <a:lstStyle/>
        <a:p>
          <a:r>
            <a:rPr lang="en-US" dirty="0">
              <a:solidFill>
                <a:schemeClr val="bg1"/>
              </a:solidFill>
            </a:rPr>
            <a:t>Temperature</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3"/>
        </a:solidFill>
        <a:ln>
          <a:solidFill>
            <a:schemeClr val="bg1"/>
          </a:solidFill>
        </a:ln>
      </dgm:spPr>
      <dgm:t>
        <a:bodyPr/>
        <a:lstStyle/>
        <a:p>
          <a:r>
            <a:rPr lang="en-US" dirty="0">
              <a:solidFill>
                <a:schemeClr val="bg1"/>
              </a:solidFill>
            </a:rPr>
            <a:t>Flooding</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3"/>
        </a:solidFill>
        <a:ln>
          <a:solidFill>
            <a:schemeClr val="bg1"/>
          </a:solidFill>
        </a:ln>
      </dgm:spPr>
      <dgm:t>
        <a:bodyPr/>
        <a:lstStyle/>
        <a:p>
          <a:r>
            <a:rPr lang="en-US" dirty="0">
              <a:solidFill>
                <a:schemeClr val="bg1"/>
              </a:solidFill>
            </a:rPr>
            <a:t>Storms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AEFD32C1-FFE9-DB44-985F-53671FE45B38}">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Droughts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2254D9D5-0667-9F42-850D-5FC3887B26F8}">
      <dgm:prSet phldrT="[Text]"/>
      <dgm:spPr>
        <a:solidFill>
          <a:schemeClr val="accent3"/>
        </a:solidFill>
        <a:ln>
          <a:solidFill>
            <a:schemeClr val="bg1"/>
          </a:solidFill>
        </a:ln>
      </dgm:spPr>
      <dgm:t>
        <a:bodyPr/>
        <a:lstStyle/>
        <a:p>
          <a:r>
            <a:rPr lang="en-US" dirty="0">
              <a:solidFill>
                <a:schemeClr val="bg1"/>
              </a:solidFill>
            </a:rPr>
            <a:t>Precipitation</a:t>
          </a:r>
        </a:p>
      </dgm:t>
    </dgm:pt>
    <dgm:pt modelId="{82C276F2-3992-F84A-AE8C-F395AAE5800B}" type="parTrans" cxnId="{5E817BAF-C82D-B44E-9DEB-F3CD35B56496}">
      <dgm:prSet/>
      <dgm:spPr/>
      <dgm:t>
        <a:bodyPr/>
        <a:lstStyle/>
        <a:p>
          <a:endParaRPr lang="en-US"/>
        </a:p>
      </dgm:t>
    </dgm:pt>
    <dgm:pt modelId="{2C638EA2-AD60-484D-8CB5-6B852725A955}" type="sibTrans" cxnId="{5E817BAF-C82D-B44E-9DEB-F3CD35B56496}">
      <dgm:prSet/>
      <dgm:spPr/>
      <dgm:t>
        <a:bodyPr/>
        <a:lstStyle/>
        <a:p>
          <a:endParaRPr lang="en-US"/>
        </a:p>
      </dgm:t>
    </dgm:pt>
    <dgm:pt modelId="{DCA5A4C0-ABD2-F443-BE0B-EAFEEA4402AE}">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Wildfires</a:t>
          </a:r>
        </a:p>
      </dgm:t>
    </dgm:pt>
    <dgm:pt modelId="{FF618AA1-0D24-F14E-91B1-D9020279FDD1}" type="parTrans" cxnId="{E7C58F4B-C7EF-9A44-B300-3FFB4368C929}">
      <dgm:prSet/>
      <dgm:spPr/>
      <dgm:t>
        <a:bodyPr/>
        <a:lstStyle/>
        <a:p>
          <a:endParaRPr lang="en-US"/>
        </a:p>
      </dgm:t>
    </dgm:pt>
    <dgm:pt modelId="{48B94205-5247-D44C-BF24-25C7BBDA76D1}" type="sibTrans" cxnId="{E7C58F4B-C7EF-9A44-B300-3FFB4368C929}">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5C94033F-5A43-3543-AA93-0D9E4C52E02C}" type="pres">
      <dgm:prSet presAssocID="{C05B012D-5853-A14F-A203-D22681FE7845}" presName="wedge6" presStyleLbl="node1" presStyleIdx="5" presStyleCnt="6"/>
      <dgm:spPr/>
    </dgm:pt>
    <dgm:pt modelId="{5BBB786E-B028-494A-BA98-6118FE324783}"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786F662D-4F88-4C4F-AD76-581BC7631412}" type="presOf" srcId="{2254D9D5-0667-9F42-850D-5FC3887B26F8}" destId="{5C94033F-5A43-3543-AA93-0D9E4C52E02C}" srcOrd="0" destOrd="0" presId="urn:microsoft.com/office/officeart/2005/8/layout/chart3"/>
    <dgm:cxn modelId="{E7C58F4B-C7EF-9A44-B300-3FFB4368C929}" srcId="{C05B012D-5853-A14F-A203-D22681FE7845}" destId="{DCA5A4C0-ABD2-F443-BE0B-EAFEEA4402AE}" srcOrd="4" destOrd="0" parTransId="{FF618AA1-0D24-F14E-91B1-D9020279FDD1}" sibTransId="{48B94205-5247-D44C-BF24-25C7BBDA76D1}"/>
    <dgm:cxn modelId="{A6A5D451-ABFA-BB44-A898-C2E5F0F45DF6}" type="presOf" srcId="{AEFD32C1-FFE9-DB44-985F-53671FE45B38}" destId="{DCFB3804-660A-1D4A-A087-948DE547566B}" srcOrd="0" destOrd="0" presId="urn:microsoft.com/office/officeart/2005/8/layout/chart3"/>
    <dgm:cxn modelId="{5E247652-C51D-B648-A406-C59824E22720}" type="presOf" srcId="{DCA5A4C0-ABD2-F443-BE0B-EAFEEA4402AE}" destId="{A5FD9B61-C445-964A-9943-1BBA646C1F9E}" srcOrd="0" destOrd="0" presId="urn:microsoft.com/office/officeart/2005/8/layout/chart3"/>
    <dgm:cxn modelId="{D346A165-C3C7-EB47-A232-C385917ECB5D}" type="presOf" srcId="{DCA5A4C0-ABD2-F443-BE0B-EAFEEA4402AE}" destId="{D3AAB407-F9EF-3A4A-9117-10DDD9AFA69F}" srcOrd="1"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7F6BB079-6BEE-6445-9E32-DEFBB5B3E982}" type="presOf" srcId="{AEFD32C1-FFE9-DB44-985F-53671FE45B38}" destId="{A05156D7-81FC-FA4A-9BF3-1FAB34A22AA6}" srcOrd="1"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E817BAF-C82D-B44E-9DEB-F3CD35B56496}" srcId="{C05B012D-5853-A14F-A203-D22681FE7845}" destId="{2254D9D5-0667-9F42-850D-5FC3887B26F8}" srcOrd="5" destOrd="0" parTransId="{82C276F2-3992-F84A-AE8C-F395AAE5800B}" sibTransId="{2C638EA2-AD60-484D-8CB5-6B852725A955}"/>
    <dgm:cxn modelId="{5AAEBEBB-880B-164C-9EA2-6382E903F728}" type="presOf" srcId="{55640071-BDE9-7B46-AFB5-C58FFE7BD0B8}" destId="{77EC9B9D-015C-7846-A615-3A3B79C8E8AA}" srcOrd="0" destOrd="0" presId="urn:microsoft.com/office/officeart/2005/8/layout/chart3"/>
    <dgm:cxn modelId="{D4E124C0-A589-BC49-978B-89D01586B76C}" type="presOf" srcId="{2254D9D5-0667-9F42-850D-5FC3887B26F8}" destId="{5BBB786E-B028-494A-BA98-6118FE324783}"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79B29ED-7A58-8446-82C5-2D2FB4235FE4}" type="presOf" srcId="{50B85171-A034-6345-8B8F-ADA4B9CA6019}" destId="{15D73AA7-9162-2C45-AE5D-297B104FE915}" srcOrd="1" destOrd="0" presId="urn:microsoft.com/office/officeart/2005/8/layout/chart3"/>
    <dgm:cxn modelId="{10E266EE-CA69-0540-BCFC-939D2079CD1D}" srcId="{C05B012D-5853-A14F-A203-D22681FE7845}" destId="{AEFD32C1-FFE9-DB44-985F-53671FE45B38}" srcOrd="3"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916840AC-EB10-0243-A455-E7912A71E03F}" type="presParOf" srcId="{E9BA394F-74DD-8F45-99F8-AB620466FEF3}" destId="{5C94033F-5A43-3543-AA93-0D9E4C52E02C}" srcOrd="10" destOrd="0" presId="urn:microsoft.com/office/officeart/2005/8/layout/chart3"/>
    <dgm:cxn modelId="{11823414-98F3-0547-888B-EB4BDCF3F021}" type="presParOf" srcId="{E9BA394F-74DD-8F45-99F8-AB620466FEF3}" destId="{5BBB786E-B028-494A-BA98-6118FE324783}"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4_2" csCatId="accent4" phldr="1"/>
      <dgm:spPr/>
    </dgm:pt>
    <dgm:pt modelId="{345A9627-F16F-FD47-B7C8-3E5CA193D2E8}">
      <dgm:prSet phldrT="[Text]" custT="1"/>
      <dgm:spPr>
        <a:solidFill>
          <a:schemeClr val="accent6"/>
        </a:solidFill>
        <a:ln>
          <a:solidFill>
            <a:schemeClr val="bg1"/>
          </a:solidFill>
        </a:ln>
      </dgm:spPr>
      <dgm:t>
        <a:bodyPr lIns="0" rIns="0"/>
        <a:lstStyle/>
        <a:p>
          <a:r>
            <a:rPr lang="en-US" sz="1600" dirty="0">
              <a:solidFill>
                <a:schemeClr val="bg1">
                  <a:lumMod val="85000"/>
                </a:schemeClr>
              </a:solidFill>
            </a:rPr>
            <a:t>Socioeconomic Status</a:t>
          </a:r>
        </a:p>
      </dgm:t>
    </dgm:pt>
    <dgm:pt modelId="{ABDDF9F4-6683-7E45-A74A-FAF4D9620D48}" type="parTrans" cxnId="{CA7CCB09-633F-6E43-AA5F-589EEB02C30A}">
      <dgm:prSet/>
      <dgm:spPr/>
      <dgm:t>
        <a:bodyPr/>
        <a:lstStyle/>
        <a:p>
          <a:endParaRPr lang="en-US" sz="1600"/>
        </a:p>
      </dgm:t>
    </dgm:pt>
    <dgm:pt modelId="{9388E2D6-3C2E-1746-B6C7-CEEE7B0B2C18}" type="sibTrans" cxnId="{CA7CCB09-633F-6E43-AA5F-589EEB02C30A}">
      <dgm:prSet/>
      <dgm:spPr/>
      <dgm:t>
        <a:bodyPr/>
        <a:lstStyle/>
        <a:p>
          <a:endParaRPr lang="en-US" sz="1600"/>
        </a:p>
      </dgm:t>
    </dgm:pt>
    <dgm:pt modelId="{0CA3BE2E-BD8B-BB41-B336-4FC02175B664}">
      <dgm:prSet phldrT="[Text]" custT="1"/>
      <dgm:spPr>
        <a:solidFill>
          <a:schemeClr val="accent6"/>
        </a:solidFill>
        <a:ln>
          <a:solidFill>
            <a:schemeClr val="bg1"/>
          </a:solidFill>
        </a:ln>
      </dgm:spPr>
      <dgm:t>
        <a:bodyPr/>
        <a:lstStyle/>
        <a:p>
          <a:r>
            <a:rPr lang="en-US" sz="1600" dirty="0">
              <a:solidFill>
                <a:schemeClr val="bg1">
                  <a:lumMod val="85000"/>
                </a:schemeClr>
              </a:solidFill>
            </a:rPr>
            <a:t>Household Composition &amp; Disability</a:t>
          </a:r>
        </a:p>
      </dgm:t>
    </dgm:pt>
    <dgm:pt modelId="{FBABFE10-BF10-DA45-935E-386378F4977F}" type="parTrans" cxnId="{919A1E33-8794-6646-82E3-22A163ABED30}">
      <dgm:prSet/>
      <dgm:spPr/>
      <dgm:t>
        <a:bodyPr/>
        <a:lstStyle/>
        <a:p>
          <a:endParaRPr lang="en-US"/>
        </a:p>
      </dgm:t>
    </dgm:pt>
    <dgm:pt modelId="{9E25E77D-3977-6F4D-998E-C96C2F32D5DB}" type="sibTrans" cxnId="{919A1E33-8794-6646-82E3-22A163ABED30}">
      <dgm:prSet/>
      <dgm:spPr/>
      <dgm:t>
        <a:bodyPr/>
        <a:lstStyle/>
        <a:p>
          <a:endParaRPr lang="en-US"/>
        </a:p>
      </dgm:t>
    </dgm:pt>
    <dgm:pt modelId="{EA1175D5-62F3-FE4F-8E7D-CB1A86D748C5}">
      <dgm:prSet phldrT="[Text]" custT="1"/>
      <dgm:spPr>
        <a:solidFill>
          <a:schemeClr val="accent6"/>
        </a:solidFill>
        <a:ln>
          <a:solidFill>
            <a:schemeClr val="bg1"/>
          </a:solidFill>
        </a:ln>
      </dgm:spPr>
      <dgm:t>
        <a:bodyPr lIns="0" rIns="0"/>
        <a:lstStyle/>
        <a:p>
          <a:r>
            <a:rPr lang="en-US" sz="1600" b="0" dirty="0">
              <a:solidFill>
                <a:schemeClr val="bg1">
                  <a:lumMod val="85000"/>
                </a:schemeClr>
              </a:solidFill>
            </a:rPr>
            <a:t>Housing Type &amp; Transportation</a:t>
          </a:r>
          <a:endParaRPr lang="en-US" sz="1600" dirty="0">
            <a:solidFill>
              <a:schemeClr val="bg1">
                <a:lumMod val="85000"/>
              </a:schemeClr>
            </a:solidFill>
          </a:endParaRPr>
        </a:p>
      </dgm:t>
    </dgm:pt>
    <dgm:pt modelId="{32D15209-F430-D44E-9D6B-D63A9CAB7D24}" type="parTrans" cxnId="{D9380C26-660C-754F-A65E-DDD38B4361B2}">
      <dgm:prSet/>
      <dgm:spPr/>
      <dgm:t>
        <a:bodyPr/>
        <a:lstStyle/>
        <a:p>
          <a:endParaRPr lang="en-US"/>
        </a:p>
      </dgm:t>
    </dgm:pt>
    <dgm:pt modelId="{05172130-AB7B-934E-A2EC-E9F8658A1DF1}" type="sibTrans" cxnId="{D9380C26-660C-754F-A65E-DDD38B4361B2}">
      <dgm:prSet/>
      <dgm:spPr/>
      <dgm:t>
        <a:bodyPr/>
        <a:lstStyle/>
        <a:p>
          <a:endParaRPr lang="en-US"/>
        </a:p>
      </dgm:t>
    </dgm:pt>
    <dgm:pt modelId="{AF3499F6-631A-1747-BCBB-A5A09E798BB3}">
      <dgm:prSet phldrT="[Text]" custT="1"/>
      <dgm:spPr>
        <a:solidFill>
          <a:schemeClr val="accent6"/>
        </a:solidFill>
        <a:ln>
          <a:solidFill>
            <a:schemeClr val="bg1"/>
          </a:solidFill>
        </a:ln>
      </dgm:spPr>
      <dgm:t>
        <a:bodyPr/>
        <a:lstStyle/>
        <a:p>
          <a:r>
            <a:rPr lang="en-US" sz="1600" dirty="0">
              <a:solidFill>
                <a:schemeClr val="bg1">
                  <a:lumMod val="85000"/>
                </a:schemeClr>
              </a:solidFill>
            </a:rPr>
            <a:t>Minority Status &amp; Language</a:t>
          </a:r>
        </a:p>
      </dgm:t>
    </dgm:pt>
    <dgm:pt modelId="{6B972B6E-239F-ED46-82CF-434B50C1B61C}" type="parTrans" cxnId="{C25ABA15-1CED-DA47-91EF-2D32DDAA0482}">
      <dgm:prSet/>
      <dgm:spPr/>
      <dgm:t>
        <a:bodyPr/>
        <a:lstStyle/>
        <a:p>
          <a:endParaRPr lang="en-US"/>
        </a:p>
      </dgm:t>
    </dgm:pt>
    <dgm:pt modelId="{435E3769-B7F9-4046-83CB-CA4BCC35D4D7}" type="sibTrans" cxnId="{C25ABA15-1CED-DA47-91EF-2D32DDAA0482}">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custLinFactNeighborX="-872" custLinFactNeighborY="-65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DCFB3804-660A-1D4A-A087-948DE547566B}" type="pres">
      <dgm:prSet presAssocID="{C05B012D-5853-A14F-A203-D22681FE7845}" presName="wedge4" presStyleLbl="node1" presStyleIdx="3" presStyleCnt="4"/>
      <dgm:spPr/>
    </dgm:pt>
    <dgm:pt modelId="{A05156D7-81FC-FA4A-9BF3-1FAB34A22AA6}" type="pres">
      <dgm:prSet presAssocID="{C05B012D-5853-A14F-A203-D22681FE7845}" presName="wedge4Tx" presStyleLbl="node1" presStyleIdx="3" presStyleCnt="4">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C25ABA15-1CED-DA47-91EF-2D32DDAA0482}" srcId="{C05B012D-5853-A14F-A203-D22681FE7845}" destId="{AF3499F6-631A-1747-BCBB-A5A09E798BB3}" srcOrd="3" destOrd="0" parTransId="{6B972B6E-239F-ED46-82CF-434B50C1B61C}" sibTransId="{435E3769-B7F9-4046-83CB-CA4BCC35D4D7}"/>
    <dgm:cxn modelId="{A3C56023-76CB-2944-92F1-6BDEFCEC3210}" type="presOf" srcId="{EA1175D5-62F3-FE4F-8E7D-CB1A86D748C5}" destId="{30681207-7D13-274C-A6C6-75A3989F471D}" srcOrd="0" destOrd="0" presId="urn:microsoft.com/office/officeart/2005/8/layout/chart3"/>
    <dgm:cxn modelId="{D9380C26-660C-754F-A65E-DDD38B4361B2}" srcId="{C05B012D-5853-A14F-A203-D22681FE7845}" destId="{EA1175D5-62F3-FE4F-8E7D-CB1A86D748C5}" srcOrd="2" destOrd="0" parTransId="{32D15209-F430-D44E-9D6B-D63A9CAB7D24}" sibTransId="{05172130-AB7B-934E-A2EC-E9F8658A1DF1}"/>
    <dgm:cxn modelId="{919A1E33-8794-6646-82E3-22A163ABED30}" srcId="{C05B012D-5853-A14F-A203-D22681FE7845}" destId="{0CA3BE2E-BD8B-BB41-B336-4FC02175B664}" srcOrd="1" destOrd="0" parTransId="{FBABFE10-BF10-DA45-935E-386378F4977F}" sibTransId="{9E25E77D-3977-6F4D-998E-C96C2F32D5DB}"/>
    <dgm:cxn modelId="{4CCC7C40-1FD5-014C-ADCC-5BA32C0595A9}" type="presOf" srcId="{AF3499F6-631A-1747-BCBB-A5A09E798BB3}" destId="{A05156D7-81FC-FA4A-9BF3-1FAB34A22AA6}" srcOrd="1" destOrd="0" presId="urn:microsoft.com/office/officeart/2005/8/layout/chart3"/>
    <dgm:cxn modelId="{BBC21344-A58C-604D-B75E-964ED253BCDA}" type="presOf" srcId="{0CA3BE2E-BD8B-BB41-B336-4FC02175B664}" destId="{77EC9B9D-015C-7846-A615-3A3B79C8E8AA}" srcOrd="0" destOrd="0" presId="urn:microsoft.com/office/officeart/2005/8/layout/chart3"/>
    <dgm:cxn modelId="{221D1662-78C3-D84A-A9FB-1609C525D130}" type="presOf" srcId="{EA1175D5-62F3-FE4F-8E7D-CB1A86D748C5}" destId="{15D73AA7-9162-2C45-AE5D-297B104FE915}" srcOrd="1" destOrd="0" presId="urn:microsoft.com/office/officeart/2005/8/layout/chart3"/>
    <dgm:cxn modelId="{5478DB64-5121-BE46-97B3-84A7A0CB95BD}" type="presOf" srcId="{0CA3BE2E-BD8B-BB41-B336-4FC02175B664}" destId="{0B714EB2-7F49-1942-90F1-805F5175B91D}" srcOrd="1" destOrd="0" presId="urn:microsoft.com/office/officeart/2005/8/layout/chart3"/>
    <dgm:cxn modelId="{A01AD671-1BA3-B447-BBE5-BD7414E663DB}" type="presOf" srcId="{AF3499F6-631A-1747-BCBB-A5A09E798BB3}" destId="{DCFB3804-660A-1D4A-A087-948DE547566B}" srcOrd="0"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2_2" csCatId="accent2" phldr="1"/>
      <dgm:spPr/>
    </dgm:pt>
    <dgm:pt modelId="{345A9627-F16F-FD47-B7C8-3E5CA193D2E8}">
      <dgm:prSet phldrT="[Text]" custT="1"/>
      <dgm:spPr>
        <a:solidFill>
          <a:schemeClr val="accent4"/>
        </a:solidFill>
        <a:ln>
          <a:solidFill>
            <a:schemeClr val="bg1"/>
          </a:solidFill>
        </a:ln>
      </dgm:spPr>
      <dgm:t>
        <a:bodyPr/>
        <a:lstStyle/>
        <a:p>
          <a:r>
            <a:rPr lang="en-US" sz="1600" dirty="0">
              <a:solidFill>
                <a:schemeClr val="bg1"/>
              </a:solidFill>
            </a:rPr>
            <a:t>Toxic Releases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custT="1"/>
      <dgm:spPr>
        <a:solidFill>
          <a:schemeClr val="accent4"/>
        </a:solidFill>
        <a:ln>
          <a:solidFill>
            <a:schemeClr val="bg1"/>
          </a:solidFill>
        </a:ln>
      </dgm:spPr>
      <dgm:t>
        <a:bodyPr/>
        <a:lstStyle/>
        <a:p>
          <a:r>
            <a:rPr lang="en-US" sz="1600" dirty="0">
              <a:solidFill>
                <a:schemeClr val="bg1"/>
              </a:solidFill>
            </a:rPr>
            <a:t>Pollution Sources (Superfund, Regulated Facilities)</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custT="1"/>
      <dgm:spPr>
        <a:solidFill>
          <a:schemeClr val="accent4"/>
        </a:solidFill>
        <a:ln>
          <a:solidFill>
            <a:schemeClr val="bg1"/>
          </a:solidFill>
        </a:ln>
      </dgm:spPr>
      <dgm:t>
        <a:bodyPr/>
        <a:lstStyle/>
        <a:p>
          <a:pPr>
            <a:lnSpc>
              <a:spcPct val="100000"/>
            </a:lnSpc>
          </a:pPr>
          <a:r>
            <a:rPr lang="en-US" sz="1600" dirty="0">
              <a:solidFill>
                <a:schemeClr val="bg1"/>
              </a:solidFill>
            </a:rPr>
            <a:t>Land Use</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5025FF2F-5A31-8547-B196-2F15752BAE98}">
      <dgm:prSet phldrT="[Text]" custT="1"/>
      <dgm:spPr>
        <a:solidFill>
          <a:schemeClr val="accent4"/>
        </a:solidFill>
        <a:ln>
          <a:solidFill>
            <a:schemeClr val="bg1"/>
          </a:solidFill>
        </a:ln>
      </dgm:spPr>
      <dgm:t>
        <a:bodyPr/>
        <a:lstStyle/>
        <a:p>
          <a:r>
            <a:rPr lang="en-US" sz="1600" dirty="0">
              <a:solidFill>
                <a:schemeClr val="bg1"/>
              </a:solidFill>
            </a:rPr>
            <a:t>Criteria Air Pollutants</a:t>
          </a:r>
          <a:endParaRPr lang="en-US" sz="1200" dirty="0">
            <a:solidFill>
              <a:schemeClr val="bg1"/>
            </a:solidFill>
          </a:endParaRP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F4F874E5-8BB4-469A-8321-251F048EAB04}">
      <dgm:prSet phldrT="[Text]" custT="1"/>
      <dgm:spPr>
        <a:solidFill>
          <a:schemeClr val="accent4"/>
        </a:solidFill>
        <a:ln>
          <a:solidFill>
            <a:schemeClr val="bg1"/>
          </a:solidFill>
        </a:ln>
      </dgm:spPr>
      <dgm:t>
        <a:bodyPr lIns="0" tIns="0" rIns="0" bIns="0"/>
        <a:lstStyle/>
        <a:p>
          <a:r>
            <a:rPr lang="en-US" sz="1600" dirty="0">
              <a:solidFill>
                <a:schemeClr val="bg1"/>
              </a:solidFill>
            </a:rPr>
            <a:t>Transportation Sources</a:t>
          </a:r>
          <a:endParaRPr lang="en-US" sz="1200" dirty="0">
            <a:solidFill>
              <a:schemeClr val="bg1"/>
            </a:solidFill>
          </a:endParaRPr>
        </a:p>
      </dgm:t>
    </dgm:pt>
    <dgm:pt modelId="{E706070F-833B-4615-B272-AD520228B942}" type="parTrans" cxnId="{1E224EE2-FE55-4FB6-8F69-6C948E4400A7}">
      <dgm:prSet/>
      <dgm:spPr/>
      <dgm:t>
        <a:bodyPr/>
        <a:lstStyle/>
        <a:p>
          <a:endParaRPr lang="en-US"/>
        </a:p>
      </dgm:t>
    </dgm:pt>
    <dgm:pt modelId="{ACA177E6-B040-4368-93A9-6754C32410CA}" type="sibTrans" cxnId="{1E224EE2-FE55-4FB6-8F69-6C948E4400A7}">
      <dgm:prSet/>
      <dgm:spPr/>
      <dgm:t>
        <a:bodyPr/>
        <a:lstStyle/>
        <a:p>
          <a:endParaRPr lang="en-US"/>
        </a:p>
      </dgm:t>
    </dgm:pt>
    <dgm:pt modelId="{20F458DA-6E2C-AB49-AEC2-C1A96C89E1C1}">
      <dgm:prSet phldrT="[Text]" custT="1"/>
      <dgm:spPr>
        <a:solidFill>
          <a:schemeClr val="accent4"/>
        </a:solidFill>
        <a:ln>
          <a:solidFill>
            <a:schemeClr val="bg1"/>
          </a:solidFill>
        </a:ln>
      </dgm:spPr>
      <dgm:t>
        <a:bodyPr/>
        <a:lstStyle/>
        <a:p>
          <a:r>
            <a:rPr lang="en-US" sz="1400" dirty="0">
              <a:solidFill>
                <a:schemeClr val="bg1"/>
              </a:solidFill>
            </a:rPr>
            <a:t>Lead</a:t>
          </a:r>
        </a:p>
      </dgm:t>
    </dgm:pt>
    <dgm:pt modelId="{3F506FEF-A8C4-6341-AD1D-87AC0C8F9003}" type="parTrans" cxnId="{12A51290-D5E2-2640-B0FB-349B36BCE69F}">
      <dgm:prSet/>
      <dgm:spPr/>
      <dgm:t>
        <a:bodyPr/>
        <a:lstStyle/>
        <a:p>
          <a:endParaRPr lang="en-US"/>
        </a:p>
      </dgm:t>
    </dgm:pt>
    <dgm:pt modelId="{1E762547-7075-CA4F-91C1-5147C7561BA9}" type="sibTrans" cxnId="{12A51290-D5E2-2640-B0FB-349B36BCE69F}">
      <dgm:prSet/>
      <dgm:spPr/>
      <dgm:t>
        <a:bodyPr/>
        <a:lstStyle/>
        <a:p>
          <a:endParaRPr lang="en-US"/>
        </a:p>
      </dgm:t>
    </dgm:pt>
    <dgm:pt modelId="{79492F18-6388-354E-AF89-12499A720EC8}">
      <dgm:prSet phldrT="[Text]" custT="1"/>
      <dgm:spPr>
        <a:solidFill>
          <a:schemeClr val="accent4"/>
        </a:solidFill>
        <a:ln>
          <a:solidFill>
            <a:schemeClr val="bg1"/>
          </a:solidFill>
        </a:ln>
      </dgm:spPr>
      <dgm:t>
        <a:bodyPr/>
        <a:lstStyle/>
        <a:p>
          <a:r>
            <a:rPr lang="en-US" sz="1400" dirty="0">
              <a:solidFill>
                <a:schemeClr val="bg1"/>
              </a:solidFill>
            </a:rPr>
            <a:t>Pesticide Use</a:t>
          </a:r>
        </a:p>
      </dgm:t>
    </dgm:pt>
    <dgm:pt modelId="{0D8CD3EF-76FB-AB47-9F0F-B534B2187D79}" type="parTrans" cxnId="{869C6154-433F-3549-9A40-6FA0B771F2E8}">
      <dgm:prSet/>
      <dgm:spPr/>
      <dgm:t>
        <a:bodyPr/>
        <a:lstStyle/>
        <a:p>
          <a:endParaRPr lang="en-US"/>
        </a:p>
      </dgm:t>
    </dgm:pt>
    <dgm:pt modelId="{BF2393F7-DBE1-1048-8F07-4931FE3B54AD}" type="sibTrans" cxnId="{869C6154-433F-3549-9A40-6FA0B771F2E8}">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7"/>
      <dgm:spPr/>
    </dgm:pt>
    <dgm:pt modelId="{E4C709A1-9627-0A4D-A5AB-15980BB980D5}" type="pres">
      <dgm:prSet presAssocID="{C05B012D-5853-A14F-A203-D22681FE7845}" presName="wedge1Tx" presStyleLbl="node1" presStyleIdx="0" presStyleCnt="7">
        <dgm:presLayoutVars>
          <dgm:chMax val="0"/>
          <dgm:chPref val="0"/>
          <dgm:bulletEnabled val="1"/>
        </dgm:presLayoutVars>
      </dgm:prSet>
      <dgm:spPr/>
    </dgm:pt>
    <dgm:pt modelId="{77EC9B9D-015C-7846-A615-3A3B79C8E8AA}" type="pres">
      <dgm:prSet presAssocID="{C05B012D-5853-A14F-A203-D22681FE7845}" presName="wedge2" presStyleLbl="node1" presStyleIdx="1" presStyleCnt="7"/>
      <dgm:spPr/>
    </dgm:pt>
    <dgm:pt modelId="{0B714EB2-7F49-1942-90F1-805F5175B91D}" type="pres">
      <dgm:prSet presAssocID="{C05B012D-5853-A14F-A203-D22681FE7845}" presName="wedge2Tx" presStyleLbl="node1" presStyleIdx="1" presStyleCnt="7">
        <dgm:presLayoutVars>
          <dgm:chMax val="0"/>
          <dgm:chPref val="0"/>
          <dgm:bulletEnabled val="1"/>
        </dgm:presLayoutVars>
      </dgm:prSet>
      <dgm:spPr/>
    </dgm:pt>
    <dgm:pt modelId="{30681207-7D13-274C-A6C6-75A3989F471D}" type="pres">
      <dgm:prSet presAssocID="{C05B012D-5853-A14F-A203-D22681FE7845}" presName="wedge3" presStyleLbl="node1" presStyleIdx="2" presStyleCnt="7"/>
      <dgm:spPr/>
    </dgm:pt>
    <dgm:pt modelId="{15D73AA7-9162-2C45-AE5D-297B104FE915}" type="pres">
      <dgm:prSet presAssocID="{C05B012D-5853-A14F-A203-D22681FE7845}" presName="wedge3Tx" presStyleLbl="node1" presStyleIdx="2" presStyleCnt="7">
        <dgm:presLayoutVars>
          <dgm:chMax val="0"/>
          <dgm:chPref val="0"/>
          <dgm:bulletEnabled val="1"/>
        </dgm:presLayoutVars>
      </dgm:prSet>
      <dgm:spPr/>
    </dgm:pt>
    <dgm:pt modelId="{DCFB3804-660A-1D4A-A087-948DE547566B}" type="pres">
      <dgm:prSet presAssocID="{C05B012D-5853-A14F-A203-D22681FE7845}" presName="wedge4" presStyleLbl="node1" presStyleIdx="3" presStyleCnt="7"/>
      <dgm:spPr/>
    </dgm:pt>
    <dgm:pt modelId="{A05156D7-81FC-FA4A-9BF3-1FAB34A22AA6}" type="pres">
      <dgm:prSet presAssocID="{C05B012D-5853-A14F-A203-D22681FE7845}" presName="wedge4Tx" presStyleLbl="node1" presStyleIdx="3" presStyleCnt="7">
        <dgm:presLayoutVars>
          <dgm:chMax val="0"/>
          <dgm:chPref val="0"/>
          <dgm:bulletEnabled val="1"/>
        </dgm:presLayoutVars>
      </dgm:prSet>
      <dgm:spPr/>
    </dgm:pt>
    <dgm:pt modelId="{A5FD9B61-C445-964A-9943-1BBA646C1F9E}" type="pres">
      <dgm:prSet presAssocID="{C05B012D-5853-A14F-A203-D22681FE7845}" presName="wedge5" presStyleLbl="node1" presStyleIdx="4" presStyleCnt="7"/>
      <dgm:spPr/>
    </dgm:pt>
    <dgm:pt modelId="{D3AAB407-F9EF-3A4A-9117-10DDD9AFA69F}" type="pres">
      <dgm:prSet presAssocID="{C05B012D-5853-A14F-A203-D22681FE7845}" presName="wedge5Tx" presStyleLbl="node1" presStyleIdx="4" presStyleCnt="7">
        <dgm:presLayoutVars>
          <dgm:chMax val="0"/>
          <dgm:chPref val="0"/>
          <dgm:bulletEnabled val="1"/>
        </dgm:presLayoutVars>
      </dgm:prSet>
      <dgm:spPr/>
    </dgm:pt>
    <dgm:pt modelId="{EC980FC3-95B2-46AF-B45E-F2EB1419C5A1}" type="pres">
      <dgm:prSet presAssocID="{C05B012D-5853-A14F-A203-D22681FE7845}" presName="wedge6" presStyleLbl="node1" presStyleIdx="5" presStyleCnt="7"/>
      <dgm:spPr/>
    </dgm:pt>
    <dgm:pt modelId="{9FC4BEC4-FA69-4EAA-BC1A-560A21150960}" type="pres">
      <dgm:prSet presAssocID="{C05B012D-5853-A14F-A203-D22681FE7845}" presName="wedge6Tx" presStyleLbl="node1" presStyleIdx="5" presStyleCnt="7">
        <dgm:presLayoutVars>
          <dgm:chMax val="0"/>
          <dgm:chPref val="0"/>
          <dgm:bulletEnabled val="1"/>
        </dgm:presLayoutVars>
      </dgm:prSet>
      <dgm:spPr/>
    </dgm:pt>
    <dgm:pt modelId="{AD50F5D4-2528-9643-91EF-0FCCE437F4D4}" type="pres">
      <dgm:prSet presAssocID="{C05B012D-5853-A14F-A203-D22681FE7845}" presName="wedge7" presStyleLbl="node1" presStyleIdx="6" presStyleCnt="7"/>
      <dgm:spPr/>
    </dgm:pt>
    <dgm:pt modelId="{0757BE79-5931-3B40-8A51-EB2AE0006283}" type="pres">
      <dgm:prSet presAssocID="{C05B012D-5853-A14F-A203-D22681FE7845}" presName="wedge7Tx" presStyleLbl="node1" presStyleIdx="6" presStyleCnt="7">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E7F31010-D67C-854D-90EE-1223F463B1C5}" type="presOf" srcId="{5025FF2F-5A31-8547-B196-2F15752BAE98}" destId="{9FC4BEC4-FA69-4EAA-BC1A-560A21150960}" srcOrd="1" destOrd="0" presId="urn:microsoft.com/office/officeart/2005/8/layout/chart3"/>
    <dgm:cxn modelId="{1A1D3F3B-1D0A-614D-BEFE-51482AA96985}" type="presOf" srcId="{20F458DA-6E2C-AB49-AEC2-C1A96C89E1C1}" destId="{D3AAB407-F9EF-3A4A-9117-10DDD9AFA69F}" srcOrd="1" destOrd="0" presId="urn:microsoft.com/office/officeart/2005/8/layout/chart3"/>
    <dgm:cxn modelId="{03AEC746-F966-9E46-B0DD-AE840CB1D29D}" type="presOf" srcId="{79492F18-6388-354E-AF89-12499A720EC8}" destId="{A05156D7-81FC-FA4A-9BF3-1FAB34A22AA6}" srcOrd="1" destOrd="0" presId="urn:microsoft.com/office/officeart/2005/8/layout/chart3"/>
    <dgm:cxn modelId="{2851B24F-66DB-7C46-9796-F0D5E95B9EE7}" srcId="{C05B012D-5853-A14F-A203-D22681FE7845}" destId="{5025FF2F-5A31-8547-B196-2F15752BAE98}" srcOrd="5" destOrd="0" parTransId="{53F7587E-DD40-BF4F-BFEE-2F03730ED738}" sibTransId="{9798CB27-37EF-F54E-9678-6A29329E8CA7}"/>
    <dgm:cxn modelId="{869C6154-433F-3549-9A40-6FA0B771F2E8}" srcId="{C05B012D-5853-A14F-A203-D22681FE7845}" destId="{79492F18-6388-354E-AF89-12499A720EC8}" srcOrd="3" destOrd="0" parTransId="{0D8CD3EF-76FB-AB47-9F0F-B534B2187D79}" sibTransId="{BF2393F7-DBE1-1048-8F07-4931FE3B54AD}"/>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12F9D18E-8E02-B34D-8C78-DDCBDB6863F2}" type="presOf" srcId="{5025FF2F-5A31-8547-B196-2F15752BAE98}" destId="{EC980FC3-95B2-46AF-B45E-F2EB1419C5A1}" srcOrd="0" destOrd="0" presId="urn:microsoft.com/office/officeart/2005/8/layout/chart3"/>
    <dgm:cxn modelId="{12A51290-D5E2-2640-B0FB-349B36BCE69F}" srcId="{C05B012D-5853-A14F-A203-D22681FE7845}" destId="{20F458DA-6E2C-AB49-AEC2-C1A96C89E1C1}" srcOrd="4" destOrd="0" parTransId="{3F506FEF-A8C4-6341-AD1D-87AC0C8F9003}" sibTransId="{1E762547-7075-CA4F-91C1-5147C7561BA9}"/>
    <dgm:cxn modelId="{D6C77593-D69C-D046-B066-E5AF9BB37DF5}" type="presOf" srcId="{50B85171-A034-6345-8B8F-ADA4B9CA6019}" destId="{30681207-7D13-274C-A6C6-75A3989F471D}" srcOrd="0" destOrd="0" presId="urn:microsoft.com/office/officeart/2005/8/layout/chart3"/>
    <dgm:cxn modelId="{BE618C94-4628-7647-8E18-009F8F4C74B9}" type="presOf" srcId="{F4F874E5-8BB4-469A-8321-251F048EAB04}" destId="{AD50F5D4-2528-9643-91EF-0FCCE437F4D4}" srcOrd="0" destOrd="0" presId="urn:microsoft.com/office/officeart/2005/8/layout/chart3"/>
    <dgm:cxn modelId="{B9C56F98-4D3C-AC4A-A017-02D055C7D2A5}" type="presOf" srcId="{20F458DA-6E2C-AB49-AEC2-C1A96C89E1C1}" destId="{A5FD9B61-C445-964A-9943-1BBA646C1F9E}" srcOrd="0" destOrd="0" presId="urn:microsoft.com/office/officeart/2005/8/layout/chart3"/>
    <dgm:cxn modelId="{FF6ECE98-B85B-074D-B675-E35B9F8A7A17}" type="presOf" srcId="{F4F874E5-8BB4-469A-8321-251F048EAB04}" destId="{0757BE79-5931-3B40-8A51-EB2AE0006283}" srcOrd="1"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AAEBEBB-880B-164C-9EA2-6382E903F728}" type="presOf" srcId="{55640071-BDE9-7B46-AFB5-C58FFE7BD0B8}" destId="{77EC9B9D-015C-7846-A615-3A3B79C8E8AA}"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CAA98D6-10FB-2040-BCFF-AA5006EE9EF2}" type="presOf" srcId="{79492F18-6388-354E-AF89-12499A720EC8}" destId="{DCFB3804-660A-1D4A-A087-948DE547566B}" srcOrd="0" destOrd="0" presId="urn:microsoft.com/office/officeart/2005/8/layout/chart3"/>
    <dgm:cxn modelId="{1E224EE2-FE55-4FB6-8F69-6C948E4400A7}" srcId="{C05B012D-5853-A14F-A203-D22681FE7845}" destId="{F4F874E5-8BB4-469A-8321-251F048EAB04}" srcOrd="6" destOrd="0" parTransId="{E706070F-833B-4615-B272-AD520228B942}" sibTransId="{ACA177E6-B040-4368-93A9-6754C32410CA}"/>
    <dgm:cxn modelId="{379B29ED-7A58-8446-82C5-2D2FB4235FE4}" type="presOf" srcId="{50B85171-A034-6345-8B8F-ADA4B9CA6019}" destId="{15D73AA7-9162-2C45-AE5D-297B104FE915}" srcOrd="1"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1496BED1-716F-408E-A21B-CF38736C64E5}" type="presParOf" srcId="{E9BA394F-74DD-8F45-99F8-AB620466FEF3}" destId="{EC980FC3-95B2-46AF-B45E-F2EB1419C5A1}" srcOrd="10" destOrd="0" presId="urn:microsoft.com/office/officeart/2005/8/layout/chart3"/>
    <dgm:cxn modelId="{FAFC1031-2E8B-4A21-8372-E0D0EA9E9D57}" type="presParOf" srcId="{E9BA394F-74DD-8F45-99F8-AB620466FEF3}" destId="{9FC4BEC4-FA69-4EAA-BC1A-560A21150960}" srcOrd="11" destOrd="0" presId="urn:microsoft.com/office/officeart/2005/8/layout/chart3"/>
    <dgm:cxn modelId="{6B4EA277-3A44-574B-94FB-30FC5184589C}" type="presParOf" srcId="{E9BA394F-74DD-8F45-99F8-AB620466FEF3}" destId="{AD50F5D4-2528-9643-91EF-0FCCE437F4D4}" srcOrd="12" destOrd="0" presId="urn:microsoft.com/office/officeart/2005/8/layout/chart3"/>
    <dgm:cxn modelId="{B72842DC-36B6-6C46-A5A3-2A7D79F1A548}" type="presParOf" srcId="{E9BA394F-74DD-8F45-99F8-AB620466FEF3}" destId="{0757BE79-5931-3B40-8A51-EB2AE0006283}" srcOrd="1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345A9627-F16F-FD47-B7C8-3E5CA193D2E8}">
      <dgm:prSet phldrT="[Text]"/>
      <dgm:spPr>
        <a:solidFill>
          <a:schemeClr val="accent1"/>
        </a:solidFill>
        <a:ln>
          <a:solidFill>
            <a:schemeClr val="bg1"/>
          </a:solidFill>
        </a:ln>
      </dgm:spPr>
      <dgm:t>
        <a:bodyPr/>
        <a:lstStyle/>
        <a:p>
          <a:r>
            <a:rPr lang="en-US" dirty="0">
              <a:solidFill>
                <a:schemeClr val="bg1">
                  <a:lumMod val="85000"/>
                </a:schemeClr>
              </a:solidFill>
            </a:rPr>
            <a:t>Temperature-Related Deaths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1"/>
        </a:solidFill>
        <a:ln>
          <a:solidFill>
            <a:schemeClr val="bg1"/>
          </a:solidFill>
        </a:ln>
      </dgm:spPr>
      <dgm:t>
        <a:bodyPr/>
        <a:lstStyle/>
        <a:p>
          <a:r>
            <a:rPr lang="en-US" dirty="0">
              <a:solidFill>
                <a:schemeClr val="bg1">
                  <a:lumMod val="85000"/>
                </a:schemeClr>
              </a:solidFill>
            </a:rPr>
            <a:t>Air Pollution- </a:t>
          </a:r>
          <a:br>
            <a:rPr lang="en-US" dirty="0">
              <a:solidFill>
                <a:schemeClr val="bg1">
                  <a:lumMod val="85000"/>
                </a:schemeClr>
              </a:solidFill>
            </a:rPr>
          </a:br>
          <a:r>
            <a:rPr lang="en-US" dirty="0">
              <a:solidFill>
                <a:schemeClr val="bg1">
                  <a:lumMod val="85000"/>
                </a:schemeClr>
              </a:solidFill>
            </a:rPr>
            <a:t>Related Deaths</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1"/>
        </a:solidFill>
        <a:ln>
          <a:solidFill>
            <a:schemeClr val="bg1"/>
          </a:solidFill>
        </a:ln>
      </dgm:spPr>
      <dgm:t>
        <a:bodyPr/>
        <a:lstStyle/>
        <a:p>
          <a:r>
            <a:rPr lang="en-US" dirty="0">
              <a:solidFill>
                <a:schemeClr val="bg1">
                  <a:lumMod val="85000"/>
                </a:schemeClr>
              </a:solidFill>
            </a:rPr>
            <a:t>Air Pollution-Related Illnesses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97F2CAB6-C370-0549-98A4-DF8900E0AB00}">
      <dgm:prSet phldrT="[Text]"/>
      <dgm:spPr>
        <a:solidFill>
          <a:schemeClr val="accent1"/>
        </a:solidFill>
        <a:ln>
          <a:solidFill>
            <a:schemeClr val="bg1"/>
          </a:solidFill>
        </a:ln>
      </dgm:spPr>
      <dgm:t>
        <a:bodyPr/>
        <a:lstStyle/>
        <a:p>
          <a:r>
            <a:rPr lang="en-US" dirty="0">
              <a:solidFill>
                <a:schemeClr val="bg1">
                  <a:lumMod val="85000"/>
                </a:schemeClr>
              </a:solidFill>
            </a:rPr>
            <a:t>Disaster-Related Deaths</a:t>
          </a:r>
        </a:p>
      </dgm:t>
    </dgm:pt>
    <dgm:pt modelId="{D3F8D9F7-50A1-C547-91EE-DFF4A2549490}" type="parTrans" cxnId="{CCB7799E-EE05-D540-98A4-625599643C12}">
      <dgm:prSet/>
      <dgm:spPr/>
      <dgm:t>
        <a:bodyPr/>
        <a:lstStyle/>
        <a:p>
          <a:endParaRPr lang="en-US"/>
        </a:p>
      </dgm:t>
    </dgm:pt>
    <dgm:pt modelId="{8338A539-0C02-8A4E-9019-921C12724398}" type="sibTrans" cxnId="{CCB7799E-EE05-D540-98A4-625599643C12}">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3562B59C-6680-1C44-91A5-EDFB410291B5}" type="pres">
      <dgm:prSet presAssocID="{C05B012D-5853-A14F-A203-D22681FE7845}" presName="wedge4" presStyleLbl="node1" presStyleIdx="3" presStyleCnt="4"/>
      <dgm:spPr/>
    </dgm:pt>
    <dgm:pt modelId="{65ACAE8C-D75E-744B-8DEB-966568B288C3}" type="pres">
      <dgm:prSet presAssocID="{C05B012D-5853-A14F-A203-D22681FE7845}" presName="wedge4Tx" presStyleLbl="node1" presStyleIdx="3" presStyleCnt="4">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0039041D-3210-7F4E-934C-2E3169DD7AD0}" type="presOf" srcId="{55640071-BDE9-7B46-AFB5-C58FFE7BD0B8}" destId="{15D73AA7-9162-2C45-AE5D-297B104FE915}" srcOrd="1" destOrd="0" presId="urn:microsoft.com/office/officeart/2005/8/layout/chart3"/>
    <dgm:cxn modelId="{3E4AF35B-6B26-AF44-8A18-A2A4CD6341B8}" type="presOf" srcId="{97F2CAB6-C370-0549-98A4-DF8900E0AB00}" destId="{0B714EB2-7F49-1942-90F1-805F5175B91D}" srcOrd="1"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3" destOrd="0" parTransId="{78167AB7-CC7E-1644-A29C-90D6220B2DC3}" sibTransId="{CA9571D4-4CC1-E945-83D5-9C1C5DEBE49A}"/>
    <dgm:cxn modelId="{76DCC785-2E53-DB41-B540-59189B73F8E2}" srcId="{C05B012D-5853-A14F-A203-D22681FE7845}" destId="{55640071-BDE9-7B46-AFB5-C58FFE7BD0B8}" srcOrd="2" destOrd="0" parTransId="{F4C1A20A-337C-6545-80C3-64A9CB7437B2}" sibTransId="{1CC7CF55-B198-2C47-99B3-9BEDE5F036C0}"/>
    <dgm:cxn modelId="{3F87DE98-D71C-7048-8519-A95B08434E1B}" type="presOf" srcId="{55640071-BDE9-7B46-AFB5-C58FFE7BD0B8}"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CCB7799E-EE05-D540-98A4-625599643C12}" srcId="{C05B012D-5853-A14F-A203-D22681FE7845}" destId="{97F2CAB6-C370-0549-98A4-DF8900E0AB00}" srcOrd="1" destOrd="0" parTransId="{D3F8D9F7-50A1-C547-91EE-DFF4A2549490}" sibTransId="{8338A539-0C02-8A4E-9019-921C12724398}"/>
    <dgm:cxn modelId="{0EBCCFC9-17F5-E646-ABB7-95E77BFBB086}" type="presOf" srcId="{C05B012D-5853-A14F-A203-D22681FE7845}" destId="{E9BA394F-74DD-8F45-99F8-AB620466FEF3}" srcOrd="0" destOrd="0" presId="urn:microsoft.com/office/officeart/2005/8/layout/chart3"/>
    <dgm:cxn modelId="{3AF4EEEF-F139-234F-939B-2EED517CEE3B}" type="presOf" srcId="{50B85171-A034-6345-8B8F-ADA4B9CA6019}" destId="{65ACAE8C-D75E-744B-8DEB-966568B288C3}" srcOrd="1" destOrd="0" presId="urn:microsoft.com/office/officeart/2005/8/layout/chart3"/>
    <dgm:cxn modelId="{BE5425F0-064C-1B43-846D-2C57E9DFB172}" type="presOf" srcId="{97F2CAB6-C370-0549-98A4-DF8900E0AB00}" destId="{77EC9B9D-015C-7846-A615-3A3B79C8E8AA}" srcOrd="0" destOrd="0" presId="urn:microsoft.com/office/officeart/2005/8/layout/chart3"/>
    <dgm:cxn modelId="{D70694FF-4BC0-0348-8AF0-1F0A4F2E10D2}" type="presOf" srcId="{50B85171-A034-6345-8B8F-ADA4B9CA6019}" destId="{3562B59C-6680-1C44-91A5-EDFB410291B5}" srcOrd="0"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212EFB31-4ABF-EB43-B295-771964392228}" type="presParOf" srcId="{E9BA394F-74DD-8F45-99F8-AB620466FEF3}" destId="{3562B59C-6680-1C44-91A5-EDFB410291B5}" srcOrd="6" destOrd="0" presId="urn:microsoft.com/office/officeart/2005/8/layout/chart3"/>
    <dgm:cxn modelId="{274BF9D0-32DE-B143-8E50-71EBBF75570A}" type="presParOf" srcId="{E9BA394F-74DD-8F45-99F8-AB620466FEF3}" destId="{65ACAE8C-D75E-744B-8DEB-966568B288C3}" srcOrd="7" destOrd="0" presId="urn:microsoft.com/office/officeart/2005/8/layout/chart3"/>
  </dgm:cxnLst>
  <dgm:bg>
    <a:noFill/>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45A4-E0BA-41DA-8065-A989156B2A1B}">
      <dsp:nvSpPr>
        <dsp:cNvPr id="0" name=""/>
        <dsp:cNvSpPr/>
      </dsp:nvSpPr>
      <dsp:spPr>
        <a:xfrm>
          <a:off x="204328" y="320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Limited number of EJ SCREEN indicators</a:t>
          </a:r>
        </a:p>
      </dsp:txBody>
      <dsp:txXfrm>
        <a:off x="204328" y="3209"/>
        <a:ext cx="1506923" cy="904154"/>
      </dsp:txXfrm>
    </dsp:sp>
    <dsp:sp modelId="{092FF2FE-3231-4767-8CC0-649FBEC710BA}">
      <dsp:nvSpPr>
        <dsp:cNvPr id="0" name=""/>
        <dsp:cNvSpPr/>
      </dsp:nvSpPr>
      <dsp:spPr>
        <a:xfrm>
          <a:off x="1861944" y="320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Geographic scale</a:t>
          </a:r>
        </a:p>
      </dsp:txBody>
      <dsp:txXfrm>
        <a:off x="1861944" y="3209"/>
        <a:ext cx="1506923" cy="904154"/>
      </dsp:txXfrm>
    </dsp:sp>
    <dsp:sp modelId="{7B8E4001-5708-4578-AFBD-7699C51B0AE9}">
      <dsp:nvSpPr>
        <dsp:cNvPr id="0" name=""/>
        <dsp:cNvSpPr/>
      </dsp:nvSpPr>
      <dsp:spPr>
        <a:xfrm>
          <a:off x="3519560" y="320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Lacks climate indicators</a:t>
          </a:r>
        </a:p>
      </dsp:txBody>
      <dsp:txXfrm>
        <a:off x="3519560" y="3209"/>
        <a:ext cx="1506923" cy="904154"/>
      </dsp:txXfrm>
    </dsp:sp>
    <dsp:sp modelId="{36A07C42-DF07-44E6-9D5A-D48D8DDBD6A1}">
      <dsp:nvSpPr>
        <dsp:cNvPr id="0" name=""/>
        <dsp:cNvSpPr/>
      </dsp:nvSpPr>
      <dsp:spPr>
        <a:xfrm>
          <a:off x="204328" y="1058056"/>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Lacks health indicators</a:t>
          </a:r>
        </a:p>
      </dsp:txBody>
      <dsp:txXfrm>
        <a:off x="204328" y="1058056"/>
        <a:ext cx="1506923" cy="904154"/>
      </dsp:txXfrm>
    </dsp:sp>
    <dsp:sp modelId="{7BA074BB-FF88-4933-9847-5BB75E76656E}">
      <dsp:nvSpPr>
        <dsp:cNvPr id="0" name=""/>
        <dsp:cNvSpPr/>
      </dsp:nvSpPr>
      <dsp:spPr>
        <a:xfrm>
          <a:off x="1861944" y="1058056"/>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Inadequate to show local sources of concern to communities</a:t>
          </a:r>
        </a:p>
      </dsp:txBody>
      <dsp:txXfrm>
        <a:off x="1861944" y="1058056"/>
        <a:ext cx="1506923" cy="904154"/>
      </dsp:txXfrm>
    </dsp:sp>
    <dsp:sp modelId="{1C84A577-9EA0-48B5-9A16-3523FD3EA995}">
      <dsp:nvSpPr>
        <dsp:cNvPr id="0" name=""/>
        <dsp:cNvSpPr/>
      </dsp:nvSpPr>
      <dsp:spPr>
        <a:xfrm>
          <a:off x="3519560" y="1058056"/>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No community and stakeholder input in development of tool</a:t>
          </a:r>
        </a:p>
      </dsp:txBody>
      <dsp:txXfrm>
        <a:off x="3519560" y="1058056"/>
        <a:ext cx="1506923" cy="904154"/>
      </dsp:txXfrm>
    </dsp:sp>
    <dsp:sp modelId="{538C9428-3DDE-409C-8C15-911C821D5992}">
      <dsp:nvSpPr>
        <dsp:cNvPr id="0" name=""/>
        <dsp:cNvSpPr/>
      </dsp:nvSpPr>
      <dsp:spPr>
        <a:xfrm>
          <a:off x="204328" y="2112902"/>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Does not show cumulative vulnerability</a:t>
          </a:r>
        </a:p>
      </dsp:txBody>
      <dsp:txXfrm>
        <a:off x="204328" y="2112902"/>
        <a:ext cx="1506923" cy="904154"/>
      </dsp:txXfrm>
    </dsp:sp>
    <dsp:sp modelId="{4C5289B8-E44E-4531-9656-C5B8CB99CC23}">
      <dsp:nvSpPr>
        <dsp:cNvPr id="0" name=""/>
        <dsp:cNvSpPr/>
      </dsp:nvSpPr>
      <dsp:spPr>
        <a:xfrm>
          <a:off x="1861944" y="2112902"/>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Lacks index score/ no rank score </a:t>
          </a:r>
        </a:p>
      </dsp:txBody>
      <dsp:txXfrm>
        <a:off x="1861944" y="2112902"/>
        <a:ext cx="1506923" cy="904154"/>
      </dsp:txXfrm>
    </dsp:sp>
    <dsp:sp modelId="{D2EBC1F0-CCC6-4D5F-A4F7-9B427EDBF313}">
      <dsp:nvSpPr>
        <dsp:cNvPr id="0" name=""/>
        <dsp:cNvSpPr/>
      </dsp:nvSpPr>
      <dsp:spPr>
        <a:xfrm>
          <a:off x="3519560" y="2112902"/>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Cannot integrate disparate data sources</a:t>
          </a:r>
        </a:p>
      </dsp:txBody>
      <dsp:txXfrm>
        <a:off x="3519560" y="2112902"/>
        <a:ext cx="1506923" cy="904154"/>
      </dsp:txXfrm>
    </dsp:sp>
    <dsp:sp modelId="{0BACE8B9-63E7-42A9-BEFB-54B1DAF10A1C}">
      <dsp:nvSpPr>
        <dsp:cNvPr id="0" name=""/>
        <dsp:cNvSpPr/>
      </dsp:nvSpPr>
      <dsp:spPr>
        <a:xfrm>
          <a:off x="1861944" y="316774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Does not reflect cumulative burden</a:t>
          </a:r>
        </a:p>
      </dsp:txBody>
      <dsp:txXfrm>
        <a:off x="1861944" y="3167749"/>
        <a:ext cx="1506923" cy="9041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84217" y="348033"/>
          <a:ext cx="4692586" cy="4692586"/>
        </a:xfrm>
        <a:prstGeom prst="pie">
          <a:avLst>
            <a:gd name="adj1" fmla="val 16200000"/>
            <a:gd name="adj2" fmla="val 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Social Costs</a:t>
          </a:r>
        </a:p>
      </dsp:txBody>
      <dsp:txXfrm>
        <a:off x="5584140" y="1216162"/>
        <a:ext cx="1731788" cy="1396603"/>
      </dsp:txXfrm>
    </dsp:sp>
    <dsp:sp modelId="{77EC9B9D-015C-7846-A615-3A3B79C8E8AA}">
      <dsp:nvSpPr>
        <dsp:cNvPr id="0" name=""/>
        <dsp:cNvSpPr/>
      </dsp:nvSpPr>
      <dsp:spPr>
        <a:xfrm>
          <a:off x="2986458" y="545792"/>
          <a:ext cx="4692586" cy="4692586"/>
        </a:xfrm>
        <a:prstGeom prst="pie">
          <a:avLst>
            <a:gd name="adj1" fmla="val 0"/>
            <a:gd name="adj2" fmla="val 54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Economic and Productivity Losses</a:t>
          </a:r>
        </a:p>
      </dsp:txBody>
      <dsp:txXfrm>
        <a:off x="5416548" y="2975882"/>
        <a:ext cx="1731788" cy="1396603"/>
      </dsp:txXfrm>
    </dsp:sp>
    <dsp:sp modelId="{30681207-7D13-274C-A6C6-75A3989F471D}">
      <dsp:nvSpPr>
        <dsp:cNvPr id="0" name=""/>
        <dsp:cNvSpPr/>
      </dsp:nvSpPr>
      <dsp:spPr>
        <a:xfrm>
          <a:off x="2986458" y="545792"/>
          <a:ext cx="4692586" cy="4692586"/>
        </a:xfrm>
        <a:prstGeom prst="pie">
          <a:avLst>
            <a:gd name="adj1" fmla="val 5400000"/>
            <a:gd name="adj2" fmla="val 108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Transition Risks</a:t>
          </a:r>
        </a:p>
      </dsp:txBody>
      <dsp:txXfrm>
        <a:off x="3517167" y="2975882"/>
        <a:ext cx="1731788" cy="1396603"/>
      </dsp:txXfrm>
    </dsp:sp>
    <dsp:sp modelId="{DCFB3804-660A-1D4A-A087-948DE547566B}">
      <dsp:nvSpPr>
        <dsp:cNvPr id="0" name=""/>
        <dsp:cNvSpPr/>
      </dsp:nvSpPr>
      <dsp:spPr>
        <a:xfrm>
          <a:off x="2986458" y="545792"/>
          <a:ext cx="4692586" cy="4692586"/>
        </a:xfrm>
        <a:prstGeom prst="pie">
          <a:avLst>
            <a:gd name="adj1" fmla="val 10800000"/>
            <a:gd name="adj2" fmla="val 162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Costs of Climate Disasters</a:t>
          </a:r>
        </a:p>
      </dsp:txBody>
      <dsp:txXfrm>
        <a:off x="3517167" y="1411686"/>
        <a:ext cx="1731788" cy="13966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55168" y="325967"/>
          <a:ext cx="4692586" cy="4692586"/>
        </a:xfrm>
        <a:prstGeom prst="pie">
          <a:avLst>
            <a:gd name="adj1" fmla="val 16200000"/>
            <a:gd name="adj2" fmla="val 19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Temperature</a:t>
          </a:r>
        </a:p>
      </dsp:txBody>
      <dsp:txXfrm>
        <a:off x="5551739" y="828744"/>
        <a:ext cx="1368670" cy="1005554"/>
      </dsp:txXfrm>
    </dsp:sp>
    <dsp:sp modelId="{77EC9B9D-015C-7846-A615-3A3B79C8E8AA}">
      <dsp:nvSpPr>
        <dsp:cNvPr id="0" name=""/>
        <dsp:cNvSpPr/>
      </dsp:nvSpPr>
      <dsp:spPr>
        <a:xfrm>
          <a:off x="3015508" y="567858"/>
          <a:ext cx="4692586" cy="4692586"/>
        </a:xfrm>
        <a:prstGeom prst="pie">
          <a:avLst>
            <a:gd name="adj1" fmla="val 19800000"/>
            <a:gd name="adj2" fmla="val 1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Sea Level Rise</a:t>
          </a:r>
        </a:p>
      </dsp:txBody>
      <dsp:txXfrm>
        <a:off x="6227695" y="2439306"/>
        <a:ext cx="1418948" cy="949690"/>
      </dsp:txXfrm>
    </dsp:sp>
    <dsp:sp modelId="{30681207-7D13-274C-A6C6-75A3989F471D}">
      <dsp:nvSpPr>
        <dsp:cNvPr id="0" name=""/>
        <dsp:cNvSpPr/>
      </dsp:nvSpPr>
      <dsp:spPr>
        <a:xfrm>
          <a:off x="3015508" y="567858"/>
          <a:ext cx="4692586" cy="4692586"/>
        </a:xfrm>
        <a:prstGeom prst="pie">
          <a:avLst>
            <a:gd name="adj1" fmla="val 1800000"/>
            <a:gd name="adj2" fmla="val 54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Storms</a:t>
          </a:r>
        </a:p>
      </dsp:txBody>
      <dsp:txXfrm>
        <a:off x="5412079" y="3752113"/>
        <a:ext cx="1368670" cy="1005554"/>
      </dsp:txXfrm>
    </dsp:sp>
    <dsp:sp modelId="{DCFB3804-660A-1D4A-A087-948DE547566B}">
      <dsp:nvSpPr>
        <dsp:cNvPr id="0" name=""/>
        <dsp:cNvSpPr/>
      </dsp:nvSpPr>
      <dsp:spPr>
        <a:xfrm>
          <a:off x="3015508" y="567858"/>
          <a:ext cx="4692586" cy="4692586"/>
        </a:xfrm>
        <a:prstGeom prst="pie">
          <a:avLst>
            <a:gd name="adj1" fmla="val 5400000"/>
            <a:gd name="adj2" fmla="val 90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Droughts</a:t>
          </a:r>
        </a:p>
      </dsp:txBody>
      <dsp:txXfrm>
        <a:off x="3942852" y="3752113"/>
        <a:ext cx="1368670" cy="1005554"/>
      </dsp:txXfrm>
    </dsp:sp>
    <dsp:sp modelId="{A5FD9B61-C445-964A-9943-1BBA646C1F9E}">
      <dsp:nvSpPr>
        <dsp:cNvPr id="0" name=""/>
        <dsp:cNvSpPr/>
      </dsp:nvSpPr>
      <dsp:spPr>
        <a:xfrm>
          <a:off x="3015508" y="567858"/>
          <a:ext cx="4692586" cy="4692586"/>
        </a:xfrm>
        <a:prstGeom prst="pie">
          <a:avLst>
            <a:gd name="adj1" fmla="val 9000000"/>
            <a:gd name="adj2" fmla="val 126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Wildfires</a:t>
          </a:r>
        </a:p>
      </dsp:txBody>
      <dsp:txXfrm>
        <a:off x="3088131" y="2439306"/>
        <a:ext cx="1418948" cy="949690"/>
      </dsp:txXfrm>
    </dsp:sp>
    <dsp:sp modelId="{5C94033F-5A43-3543-AA93-0D9E4C52E02C}">
      <dsp:nvSpPr>
        <dsp:cNvPr id="0" name=""/>
        <dsp:cNvSpPr/>
      </dsp:nvSpPr>
      <dsp:spPr>
        <a:xfrm>
          <a:off x="3015508" y="567858"/>
          <a:ext cx="4692586" cy="4692586"/>
        </a:xfrm>
        <a:prstGeom prst="pie">
          <a:avLst>
            <a:gd name="adj1" fmla="val 12600000"/>
            <a:gd name="adj2" fmla="val 162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Precipitation</a:t>
          </a:r>
        </a:p>
      </dsp:txBody>
      <dsp:txXfrm>
        <a:off x="3942852" y="1070635"/>
        <a:ext cx="1368670" cy="1005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1169174" y="302507"/>
          <a:ext cx="4807488" cy="4807488"/>
        </a:xfrm>
        <a:prstGeom prst="pie">
          <a:avLst>
            <a:gd name="adj1" fmla="val 16200000"/>
            <a:gd name="adj2" fmla="val 198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Socioeconomic Status</a:t>
          </a:r>
        </a:p>
      </dsp:txBody>
      <dsp:txXfrm>
        <a:off x="3624427" y="817595"/>
        <a:ext cx="1402184" cy="1030176"/>
      </dsp:txXfrm>
    </dsp:sp>
    <dsp:sp modelId="{77EC9B9D-015C-7846-A615-3A3B79C8E8AA}">
      <dsp:nvSpPr>
        <dsp:cNvPr id="0" name=""/>
        <dsp:cNvSpPr/>
      </dsp:nvSpPr>
      <dsp:spPr>
        <a:xfrm>
          <a:off x="1068016" y="581763"/>
          <a:ext cx="4807488" cy="4807488"/>
        </a:xfrm>
        <a:prstGeom prst="pie">
          <a:avLst>
            <a:gd name="adj1" fmla="val 19800000"/>
            <a:gd name="adj2" fmla="val 18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Household Composition &amp; Disability</a:t>
          </a:r>
        </a:p>
      </dsp:txBody>
      <dsp:txXfrm>
        <a:off x="4358856" y="2499035"/>
        <a:ext cx="1453692" cy="972944"/>
      </dsp:txXfrm>
    </dsp:sp>
    <dsp:sp modelId="{30681207-7D13-274C-A6C6-75A3989F471D}">
      <dsp:nvSpPr>
        <dsp:cNvPr id="0" name=""/>
        <dsp:cNvSpPr/>
      </dsp:nvSpPr>
      <dsp:spPr>
        <a:xfrm>
          <a:off x="1068016" y="581763"/>
          <a:ext cx="4807488" cy="4807488"/>
        </a:xfrm>
        <a:prstGeom prst="pie">
          <a:avLst>
            <a:gd name="adj1" fmla="val 1800000"/>
            <a:gd name="adj2" fmla="val 54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lumMod val="85000"/>
                </a:schemeClr>
              </a:solidFill>
            </a:rPr>
            <a:t>Housing Type &amp; Transportation</a:t>
          </a:r>
          <a:endParaRPr lang="en-US" sz="1600" kern="1200" dirty="0">
            <a:solidFill>
              <a:schemeClr val="bg1">
                <a:lumMod val="85000"/>
              </a:schemeClr>
            </a:solidFill>
          </a:endParaRPr>
        </a:p>
      </dsp:txBody>
      <dsp:txXfrm>
        <a:off x="3523268" y="3843987"/>
        <a:ext cx="1402184" cy="1030176"/>
      </dsp:txXfrm>
    </dsp:sp>
    <dsp:sp modelId="{DCFB3804-660A-1D4A-A087-948DE547566B}">
      <dsp:nvSpPr>
        <dsp:cNvPr id="0" name=""/>
        <dsp:cNvSpPr/>
      </dsp:nvSpPr>
      <dsp:spPr>
        <a:xfrm>
          <a:off x="1068016" y="581763"/>
          <a:ext cx="4807488" cy="4807488"/>
        </a:xfrm>
        <a:prstGeom prst="pie">
          <a:avLst>
            <a:gd name="adj1" fmla="val 5400000"/>
            <a:gd name="adj2" fmla="val 90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Minority Status &amp; Language</a:t>
          </a:r>
        </a:p>
      </dsp:txBody>
      <dsp:txXfrm>
        <a:off x="2018067" y="3843987"/>
        <a:ext cx="1402184" cy="1030176"/>
      </dsp:txXfrm>
    </dsp:sp>
    <dsp:sp modelId="{A5FD9B61-C445-964A-9943-1BBA646C1F9E}">
      <dsp:nvSpPr>
        <dsp:cNvPr id="0" name=""/>
        <dsp:cNvSpPr/>
      </dsp:nvSpPr>
      <dsp:spPr>
        <a:xfrm>
          <a:off x="1068016" y="581763"/>
          <a:ext cx="4807488" cy="4807488"/>
        </a:xfrm>
        <a:prstGeom prst="pie">
          <a:avLst>
            <a:gd name="adj1" fmla="val 9000000"/>
            <a:gd name="adj2" fmla="val 126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HUD Foreclosures</a:t>
          </a:r>
        </a:p>
      </dsp:txBody>
      <dsp:txXfrm>
        <a:off x="1142417" y="2499035"/>
        <a:ext cx="1453692" cy="972944"/>
      </dsp:txXfrm>
    </dsp:sp>
    <dsp:sp modelId="{B80114F1-B940-274A-8619-FE90E846F301}">
      <dsp:nvSpPr>
        <dsp:cNvPr id="0" name=""/>
        <dsp:cNvSpPr/>
      </dsp:nvSpPr>
      <dsp:spPr>
        <a:xfrm>
          <a:off x="1068016" y="581763"/>
          <a:ext cx="4807488" cy="4807488"/>
        </a:xfrm>
        <a:prstGeom prst="pie">
          <a:avLst>
            <a:gd name="adj1" fmla="val 12600000"/>
            <a:gd name="adj2" fmla="val 162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Undocumented Population</a:t>
          </a:r>
        </a:p>
      </dsp:txBody>
      <dsp:txXfrm>
        <a:off x="2018067" y="1096851"/>
        <a:ext cx="1402184" cy="10301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55168" y="325967"/>
          <a:ext cx="4692586" cy="4692586"/>
        </a:xfrm>
        <a:prstGeom prst="pie">
          <a:avLst>
            <a:gd name="adj1" fmla="val 16200000"/>
            <a:gd name="adj2" fmla="val 198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Toxic Releases</a:t>
          </a:r>
        </a:p>
      </dsp:txBody>
      <dsp:txXfrm>
        <a:off x="5551739" y="828744"/>
        <a:ext cx="1368670" cy="1005554"/>
      </dsp:txXfrm>
    </dsp:sp>
    <dsp:sp modelId="{77EC9B9D-015C-7846-A615-3A3B79C8E8AA}">
      <dsp:nvSpPr>
        <dsp:cNvPr id="0" name=""/>
        <dsp:cNvSpPr/>
      </dsp:nvSpPr>
      <dsp:spPr>
        <a:xfrm>
          <a:off x="3015508" y="567858"/>
          <a:ext cx="4692586" cy="4692586"/>
        </a:xfrm>
        <a:prstGeom prst="pie">
          <a:avLst>
            <a:gd name="adj1" fmla="val 19800000"/>
            <a:gd name="adj2" fmla="val 18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Pesticide Use</a:t>
          </a:r>
        </a:p>
      </dsp:txBody>
      <dsp:txXfrm>
        <a:off x="6227695" y="2439306"/>
        <a:ext cx="1418948" cy="949690"/>
      </dsp:txXfrm>
    </dsp:sp>
    <dsp:sp modelId="{30681207-7D13-274C-A6C6-75A3989F471D}">
      <dsp:nvSpPr>
        <dsp:cNvPr id="0" name=""/>
        <dsp:cNvSpPr/>
      </dsp:nvSpPr>
      <dsp:spPr>
        <a:xfrm>
          <a:off x="3015508" y="567858"/>
          <a:ext cx="4692586" cy="4692586"/>
        </a:xfrm>
        <a:prstGeom prst="pie">
          <a:avLst>
            <a:gd name="adj1" fmla="val 1800000"/>
            <a:gd name="adj2" fmla="val 54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Land Use</a:t>
          </a:r>
        </a:p>
      </dsp:txBody>
      <dsp:txXfrm>
        <a:off x="5412079" y="3752113"/>
        <a:ext cx="1368670" cy="1005554"/>
      </dsp:txXfrm>
    </dsp:sp>
    <dsp:sp modelId="{DCFB3804-660A-1D4A-A087-948DE547566B}">
      <dsp:nvSpPr>
        <dsp:cNvPr id="0" name=""/>
        <dsp:cNvSpPr/>
      </dsp:nvSpPr>
      <dsp:spPr>
        <a:xfrm>
          <a:off x="3015508" y="567858"/>
          <a:ext cx="4692586" cy="4692586"/>
        </a:xfrm>
        <a:prstGeom prst="pie">
          <a:avLst>
            <a:gd name="adj1" fmla="val 5400000"/>
            <a:gd name="adj2" fmla="val 90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Pollution Sources</a:t>
          </a:r>
        </a:p>
        <a:p>
          <a:pPr marL="0" lvl="0" indent="0" algn="ctr" defTabSz="622300">
            <a:lnSpc>
              <a:spcPct val="90000"/>
            </a:lnSpc>
            <a:spcBef>
              <a:spcPct val="0"/>
            </a:spcBef>
            <a:spcAft>
              <a:spcPct val="35000"/>
            </a:spcAft>
            <a:buNone/>
          </a:pPr>
          <a:r>
            <a:rPr lang="en-US" sz="1400" kern="1200" dirty="0">
              <a:solidFill>
                <a:schemeClr val="bg1"/>
              </a:solidFill>
            </a:rPr>
            <a:t>(Superfund, Regulated Facilities/Sites)</a:t>
          </a:r>
        </a:p>
      </dsp:txBody>
      <dsp:txXfrm>
        <a:off x="3942852" y="3752113"/>
        <a:ext cx="1368670" cy="1005554"/>
      </dsp:txXfrm>
    </dsp:sp>
    <dsp:sp modelId="{A5FD9B61-C445-964A-9943-1BBA646C1F9E}">
      <dsp:nvSpPr>
        <dsp:cNvPr id="0" name=""/>
        <dsp:cNvSpPr/>
      </dsp:nvSpPr>
      <dsp:spPr>
        <a:xfrm>
          <a:off x="3015508" y="567858"/>
          <a:ext cx="4692586" cy="4692586"/>
        </a:xfrm>
        <a:prstGeom prst="pie">
          <a:avLst>
            <a:gd name="adj1" fmla="val 9000000"/>
            <a:gd name="adj2" fmla="val 126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Criteria Air Pollutants</a:t>
          </a:r>
          <a:endParaRPr lang="en-US" sz="1200" kern="1200" dirty="0">
            <a:solidFill>
              <a:schemeClr val="bg1"/>
            </a:solidFill>
          </a:endParaRPr>
        </a:p>
      </dsp:txBody>
      <dsp:txXfrm>
        <a:off x="3088131" y="2439306"/>
        <a:ext cx="1418948" cy="949690"/>
      </dsp:txXfrm>
    </dsp:sp>
    <dsp:sp modelId="{EC980FC3-95B2-46AF-B45E-F2EB1419C5A1}">
      <dsp:nvSpPr>
        <dsp:cNvPr id="0" name=""/>
        <dsp:cNvSpPr/>
      </dsp:nvSpPr>
      <dsp:spPr>
        <a:xfrm>
          <a:off x="3015508" y="567858"/>
          <a:ext cx="4692586" cy="4692586"/>
        </a:xfrm>
        <a:prstGeom prst="pie">
          <a:avLst>
            <a:gd name="adj1" fmla="val 12600000"/>
            <a:gd name="adj2" fmla="val 162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Transportation Sources</a:t>
          </a:r>
          <a:endParaRPr lang="en-US" sz="1200" kern="1200" dirty="0">
            <a:solidFill>
              <a:schemeClr val="bg1"/>
            </a:solidFill>
          </a:endParaRPr>
        </a:p>
      </dsp:txBody>
      <dsp:txXfrm>
        <a:off x="3942852" y="1070635"/>
        <a:ext cx="1368670" cy="1005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206284" y="377082"/>
          <a:ext cx="4692586" cy="4692586"/>
        </a:xfrm>
        <a:prstGeom prst="pie">
          <a:avLst>
            <a:gd name="adj1" fmla="val 16200000"/>
            <a:gd name="adj2" fmla="val 18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85000"/>
                </a:schemeClr>
              </a:solidFill>
            </a:rPr>
            <a:t>Temperature-Related Deaths</a:t>
          </a:r>
        </a:p>
      </dsp:txBody>
      <dsp:txXfrm>
        <a:off x="5757598" y="1242976"/>
        <a:ext cx="1592127" cy="1564195"/>
      </dsp:txXfrm>
    </dsp:sp>
    <dsp:sp modelId="{77EC9B9D-015C-7846-A615-3A3B79C8E8AA}">
      <dsp:nvSpPr>
        <dsp:cNvPr id="0" name=""/>
        <dsp:cNvSpPr/>
      </dsp:nvSpPr>
      <dsp:spPr>
        <a:xfrm>
          <a:off x="2964392" y="516743"/>
          <a:ext cx="4692586" cy="4692586"/>
        </a:xfrm>
        <a:prstGeom prst="pie">
          <a:avLst>
            <a:gd name="adj1" fmla="val 1800000"/>
            <a:gd name="adj2" fmla="val 90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85000"/>
                </a:schemeClr>
              </a:solidFill>
            </a:rPr>
            <a:t>Air Pollution- </a:t>
          </a:r>
          <a:br>
            <a:rPr lang="en-US" sz="2000" kern="1200" dirty="0">
              <a:solidFill>
                <a:schemeClr val="bg1">
                  <a:lumMod val="85000"/>
                </a:schemeClr>
              </a:solidFill>
            </a:rPr>
          </a:br>
          <a:r>
            <a:rPr lang="en-US" sz="2000" kern="1200" dirty="0">
              <a:solidFill>
                <a:schemeClr val="bg1">
                  <a:lumMod val="85000"/>
                </a:schemeClr>
              </a:solidFill>
            </a:rPr>
            <a:t>Related Risks</a:t>
          </a:r>
        </a:p>
      </dsp:txBody>
      <dsp:txXfrm>
        <a:off x="4249267" y="3477541"/>
        <a:ext cx="2122836" cy="1452467"/>
      </dsp:txXfrm>
    </dsp:sp>
    <dsp:sp modelId="{30681207-7D13-274C-A6C6-75A3989F471D}">
      <dsp:nvSpPr>
        <dsp:cNvPr id="0" name=""/>
        <dsp:cNvSpPr/>
      </dsp:nvSpPr>
      <dsp:spPr>
        <a:xfrm>
          <a:off x="2964392" y="516743"/>
          <a:ext cx="4692586" cy="4692586"/>
        </a:xfrm>
        <a:prstGeom prst="pie">
          <a:avLst>
            <a:gd name="adj1" fmla="val 9000000"/>
            <a:gd name="adj2" fmla="val 162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85000"/>
                </a:schemeClr>
              </a:solidFill>
            </a:rPr>
            <a:t>Air Pollution-Related Illnesses</a:t>
          </a:r>
        </a:p>
      </dsp:txBody>
      <dsp:txXfrm>
        <a:off x="3467169" y="1438501"/>
        <a:ext cx="1592127" cy="1564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84217" y="348033"/>
          <a:ext cx="4692586" cy="4692586"/>
        </a:xfrm>
        <a:prstGeom prst="pie">
          <a:avLst>
            <a:gd name="adj1" fmla="val 16200000"/>
            <a:gd name="adj2" fmla="val 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Population Projections</a:t>
          </a:r>
        </a:p>
      </dsp:txBody>
      <dsp:txXfrm>
        <a:off x="5584140" y="1216162"/>
        <a:ext cx="1731788" cy="1396603"/>
      </dsp:txXfrm>
    </dsp:sp>
    <dsp:sp modelId="{77EC9B9D-015C-7846-A615-3A3B79C8E8AA}">
      <dsp:nvSpPr>
        <dsp:cNvPr id="0" name=""/>
        <dsp:cNvSpPr/>
      </dsp:nvSpPr>
      <dsp:spPr>
        <a:xfrm>
          <a:off x="2986458" y="545792"/>
          <a:ext cx="4692586" cy="4692586"/>
        </a:xfrm>
        <a:prstGeom prst="pie">
          <a:avLst>
            <a:gd name="adj1" fmla="val 0"/>
            <a:gd name="adj2" fmla="val 54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Sectors Vulnerable to Disruption</a:t>
          </a:r>
        </a:p>
      </dsp:txBody>
      <dsp:txXfrm>
        <a:off x="5416548" y="2975882"/>
        <a:ext cx="1731788" cy="1396603"/>
      </dsp:txXfrm>
    </dsp:sp>
    <dsp:sp modelId="{30681207-7D13-274C-A6C6-75A3989F471D}">
      <dsp:nvSpPr>
        <dsp:cNvPr id="0" name=""/>
        <dsp:cNvSpPr/>
      </dsp:nvSpPr>
      <dsp:spPr>
        <a:xfrm>
          <a:off x="2986458" y="545792"/>
          <a:ext cx="4692586" cy="4692586"/>
        </a:xfrm>
        <a:prstGeom prst="pie">
          <a:avLst>
            <a:gd name="adj1" fmla="val 5400000"/>
            <a:gd name="adj2" fmla="val 108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Transition Risks</a:t>
          </a:r>
        </a:p>
      </dsp:txBody>
      <dsp:txXfrm>
        <a:off x="3517167" y="2975882"/>
        <a:ext cx="1731788" cy="1396603"/>
      </dsp:txXfrm>
    </dsp:sp>
    <dsp:sp modelId="{DCFB3804-660A-1D4A-A087-948DE547566B}">
      <dsp:nvSpPr>
        <dsp:cNvPr id="0" name=""/>
        <dsp:cNvSpPr/>
      </dsp:nvSpPr>
      <dsp:spPr>
        <a:xfrm>
          <a:off x="2986458" y="545792"/>
          <a:ext cx="4692586" cy="4692586"/>
        </a:xfrm>
        <a:prstGeom prst="pie">
          <a:avLst>
            <a:gd name="adj1" fmla="val 10800000"/>
            <a:gd name="adj2" fmla="val 162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Costs of Climate Disasters</a:t>
          </a:r>
        </a:p>
      </dsp:txBody>
      <dsp:txXfrm>
        <a:off x="3517167" y="1411686"/>
        <a:ext cx="1731788" cy="13966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55168" y="325967"/>
          <a:ext cx="4692586" cy="4692586"/>
        </a:xfrm>
        <a:prstGeom prst="pie">
          <a:avLst>
            <a:gd name="adj1" fmla="val 16200000"/>
            <a:gd name="adj2" fmla="val 19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Temperature</a:t>
          </a:r>
        </a:p>
      </dsp:txBody>
      <dsp:txXfrm>
        <a:off x="5551739" y="828744"/>
        <a:ext cx="1368670" cy="1005554"/>
      </dsp:txXfrm>
    </dsp:sp>
    <dsp:sp modelId="{77EC9B9D-015C-7846-A615-3A3B79C8E8AA}">
      <dsp:nvSpPr>
        <dsp:cNvPr id="0" name=""/>
        <dsp:cNvSpPr/>
      </dsp:nvSpPr>
      <dsp:spPr>
        <a:xfrm>
          <a:off x="3015508" y="567858"/>
          <a:ext cx="4692586" cy="4692586"/>
        </a:xfrm>
        <a:prstGeom prst="pie">
          <a:avLst>
            <a:gd name="adj1" fmla="val 19800000"/>
            <a:gd name="adj2" fmla="val 1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Flooding</a:t>
          </a:r>
        </a:p>
      </dsp:txBody>
      <dsp:txXfrm>
        <a:off x="6227695" y="2439306"/>
        <a:ext cx="1418948" cy="949690"/>
      </dsp:txXfrm>
    </dsp:sp>
    <dsp:sp modelId="{30681207-7D13-274C-A6C6-75A3989F471D}">
      <dsp:nvSpPr>
        <dsp:cNvPr id="0" name=""/>
        <dsp:cNvSpPr/>
      </dsp:nvSpPr>
      <dsp:spPr>
        <a:xfrm>
          <a:off x="3015508" y="567858"/>
          <a:ext cx="4692586" cy="4692586"/>
        </a:xfrm>
        <a:prstGeom prst="pie">
          <a:avLst>
            <a:gd name="adj1" fmla="val 1800000"/>
            <a:gd name="adj2" fmla="val 54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Storms</a:t>
          </a:r>
        </a:p>
      </dsp:txBody>
      <dsp:txXfrm>
        <a:off x="5412079" y="3752113"/>
        <a:ext cx="1368670" cy="1005554"/>
      </dsp:txXfrm>
    </dsp:sp>
    <dsp:sp modelId="{DCFB3804-660A-1D4A-A087-948DE547566B}">
      <dsp:nvSpPr>
        <dsp:cNvPr id="0" name=""/>
        <dsp:cNvSpPr/>
      </dsp:nvSpPr>
      <dsp:spPr>
        <a:xfrm>
          <a:off x="3015508" y="567858"/>
          <a:ext cx="4692586" cy="4692586"/>
        </a:xfrm>
        <a:prstGeom prst="pie">
          <a:avLst>
            <a:gd name="adj1" fmla="val 5400000"/>
            <a:gd name="adj2" fmla="val 90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Droughts</a:t>
          </a:r>
        </a:p>
      </dsp:txBody>
      <dsp:txXfrm>
        <a:off x="3942852" y="3752113"/>
        <a:ext cx="1368670" cy="1005554"/>
      </dsp:txXfrm>
    </dsp:sp>
    <dsp:sp modelId="{A5FD9B61-C445-964A-9943-1BBA646C1F9E}">
      <dsp:nvSpPr>
        <dsp:cNvPr id="0" name=""/>
        <dsp:cNvSpPr/>
      </dsp:nvSpPr>
      <dsp:spPr>
        <a:xfrm>
          <a:off x="3015508" y="567858"/>
          <a:ext cx="4692586" cy="4692586"/>
        </a:xfrm>
        <a:prstGeom prst="pie">
          <a:avLst>
            <a:gd name="adj1" fmla="val 9000000"/>
            <a:gd name="adj2" fmla="val 126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Wildfires</a:t>
          </a:r>
        </a:p>
      </dsp:txBody>
      <dsp:txXfrm>
        <a:off x="3088131" y="2439306"/>
        <a:ext cx="1418948" cy="949690"/>
      </dsp:txXfrm>
    </dsp:sp>
    <dsp:sp modelId="{5C94033F-5A43-3543-AA93-0D9E4C52E02C}">
      <dsp:nvSpPr>
        <dsp:cNvPr id="0" name=""/>
        <dsp:cNvSpPr/>
      </dsp:nvSpPr>
      <dsp:spPr>
        <a:xfrm>
          <a:off x="3015508" y="567858"/>
          <a:ext cx="4692586" cy="4692586"/>
        </a:xfrm>
        <a:prstGeom prst="pie">
          <a:avLst>
            <a:gd name="adj1" fmla="val 12600000"/>
            <a:gd name="adj2" fmla="val 162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Precipitation</a:t>
          </a:r>
        </a:p>
      </dsp:txBody>
      <dsp:txXfrm>
        <a:off x="3942852" y="1070635"/>
        <a:ext cx="1368670" cy="1005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1198935" y="325114"/>
          <a:ext cx="4807488" cy="4807488"/>
        </a:xfrm>
        <a:prstGeom prst="pie">
          <a:avLst>
            <a:gd name="adj1" fmla="val 16200000"/>
            <a:gd name="adj2" fmla="val 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Socioeconomic Status</a:t>
          </a:r>
        </a:p>
      </dsp:txBody>
      <dsp:txXfrm>
        <a:off x="3657622" y="1214499"/>
        <a:ext cx="1774192" cy="1430800"/>
      </dsp:txXfrm>
    </dsp:sp>
    <dsp:sp modelId="{77EC9B9D-015C-7846-A615-3A3B79C8E8AA}">
      <dsp:nvSpPr>
        <dsp:cNvPr id="0" name=""/>
        <dsp:cNvSpPr/>
      </dsp:nvSpPr>
      <dsp:spPr>
        <a:xfrm>
          <a:off x="1038255" y="559156"/>
          <a:ext cx="4807488" cy="4807488"/>
        </a:xfrm>
        <a:prstGeom prst="pie">
          <a:avLst>
            <a:gd name="adj1" fmla="val 0"/>
            <a:gd name="adj2" fmla="val 54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Household Composition &amp; Disability</a:t>
          </a:r>
        </a:p>
      </dsp:txBody>
      <dsp:txXfrm>
        <a:off x="3527847" y="3048748"/>
        <a:ext cx="1774192" cy="1430800"/>
      </dsp:txXfrm>
    </dsp:sp>
    <dsp:sp modelId="{30681207-7D13-274C-A6C6-75A3989F471D}">
      <dsp:nvSpPr>
        <dsp:cNvPr id="0" name=""/>
        <dsp:cNvSpPr/>
      </dsp:nvSpPr>
      <dsp:spPr>
        <a:xfrm>
          <a:off x="1038255" y="559156"/>
          <a:ext cx="4807488" cy="4807488"/>
        </a:xfrm>
        <a:prstGeom prst="pie">
          <a:avLst>
            <a:gd name="adj1" fmla="val 5400000"/>
            <a:gd name="adj2" fmla="val 108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lumMod val="85000"/>
                </a:schemeClr>
              </a:solidFill>
            </a:rPr>
            <a:t>Housing Type &amp; Transportation</a:t>
          </a:r>
          <a:endParaRPr lang="en-US" sz="1600" kern="1200" dirty="0">
            <a:solidFill>
              <a:schemeClr val="bg1">
                <a:lumMod val="85000"/>
              </a:schemeClr>
            </a:solidFill>
          </a:endParaRPr>
        </a:p>
      </dsp:txBody>
      <dsp:txXfrm>
        <a:off x="1581959" y="3048748"/>
        <a:ext cx="1774192" cy="1430800"/>
      </dsp:txXfrm>
    </dsp:sp>
    <dsp:sp modelId="{DCFB3804-660A-1D4A-A087-948DE547566B}">
      <dsp:nvSpPr>
        <dsp:cNvPr id="0" name=""/>
        <dsp:cNvSpPr/>
      </dsp:nvSpPr>
      <dsp:spPr>
        <a:xfrm>
          <a:off x="1038255" y="559156"/>
          <a:ext cx="4807488" cy="4807488"/>
        </a:xfrm>
        <a:prstGeom prst="pie">
          <a:avLst>
            <a:gd name="adj1" fmla="val 10800000"/>
            <a:gd name="adj2" fmla="val 162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Minority Status &amp; Language</a:t>
          </a:r>
        </a:p>
      </dsp:txBody>
      <dsp:txXfrm>
        <a:off x="1581959" y="1446252"/>
        <a:ext cx="1774192" cy="1430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241782" y="337644"/>
          <a:ext cx="4932543" cy="4932543"/>
        </a:xfrm>
        <a:prstGeom prst="pie">
          <a:avLst>
            <a:gd name="adj1" fmla="val 16200000"/>
            <a:gd name="adj2" fmla="val 19285716"/>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Toxic Releases</a:t>
          </a:r>
        </a:p>
      </dsp:txBody>
      <dsp:txXfrm>
        <a:off x="5756792" y="807410"/>
        <a:ext cx="1350577" cy="851451"/>
      </dsp:txXfrm>
    </dsp:sp>
    <dsp:sp modelId="{77EC9B9D-015C-7846-A615-3A3B79C8E8AA}">
      <dsp:nvSpPr>
        <dsp:cNvPr id="0" name=""/>
        <dsp:cNvSpPr/>
      </dsp:nvSpPr>
      <dsp:spPr>
        <a:xfrm>
          <a:off x="3114358" y="601887"/>
          <a:ext cx="4932543" cy="4932543"/>
        </a:xfrm>
        <a:prstGeom prst="pie">
          <a:avLst>
            <a:gd name="adj1" fmla="val 19285716"/>
            <a:gd name="adj2" fmla="val 771428"/>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Pollution Sources (Superfund, Regulated Facilities)</a:t>
          </a:r>
        </a:p>
      </dsp:txBody>
      <dsp:txXfrm>
        <a:off x="6490801" y="2363510"/>
        <a:ext cx="1432786" cy="910171"/>
      </dsp:txXfrm>
    </dsp:sp>
    <dsp:sp modelId="{30681207-7D13-274C-A6C6-75A3989F471D}">
      <dsp:nvSpPr>
        <dsp:cNvPr id="0" name=""/>
        <dsp:cNvSpPr/>
      </dsp:nvSpPr>
      <dsp:spPr>
        <a:xfrm>
          <a:off x="3114358" y="601887"/>
          <a:ext cx="4932543" cy="4932543"/>
        </a:xfrm>
        <a:prstGeom prst="pie">
          <a:avLst>
            <a:gd name="adj1" fmla="val 771428"/>
            <a:gd name="adj2" fmla="val 3857143"/>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Land Use</a:t>
          </a:r>
        </a:p>
      </dsp:txBody>
      <dsp:txXfrm>
        <a:off x="6285279" y="3537925"/>
        <a:ext cx="1291856" cy="939532"/>
      </dsp:txXfrm>
    </dsp:sp>
    <dsp:sp modelId="{DCFB3804-660A-1D4A-A087-948DE547566B}">
      <dsp:nvSpPr>
        <dsp:cNvPr id="0" name=""/>
        <dsp:cNvSpPr/>
      </dsp:nvSpPr>
      <dsp:spPr>
        <a:xfrm>
          <a:off x="3114358" y="601887"/>
          <a:ext cx="4932543" cy="4932543"/>
        </a:xfrm>
        <a:prstGeom prst="pie">
          <a:avLst>
            <a:gd name="adj1" fmla="val 3857226"/>
            <a:gd name="adj2" fmla="val 6942858"/>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Pesticide Use</a:t>
          </a:r>
        </a:p>
      </dsp:txBody>
      <dsp:txXfrm>
        <a:off x="4920021" y="4477457"/>
        <a:ext cx="1321217" cy="939532"/>
      </dsp:txXfrm>
    </dsp:sp>
    <dsp:sp modelId="{A5FD9B61-C445-964A-9943-1BBA646C1F9E}">
      <dsp:nvSpPr>
        <dsp:cNvPr id="0" name=""/>
        <dsp:cNvSpPr/>
      </dsp:nvSpPr>
      <dsp:spPr>
        <a:xfrm>
          <a:off x="3114358" y="601887"/>
          <a:ext cx="4932543" cy="4932543"/>
        </a:xfrm>
        <a:prstGeom prst="pie">
          <a:avLst>
            <a:gd name="adj1" fmla="val 6942858"/>
            <a:gd name="adj2" fmla="val 10028574"/>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Lead</a:t>
          </a:r>
        </a:p>
      </dsp:txBody>
      <dsp:txXfrm>
        <a:off x="3584124" y="3537925"/>
        <a:ext cx="1291856" cy="939532"/>
      </dsp:txXfrm>
    </dsp:sp>
    <dsp:sp modelId="{EC980FC3-95B2-46AF-B45E-F2EB1419C5A1}">
      <dsp:nvSpPr>
        <dsp:cNvPr id="0" name=""/>
        <dsp:cNvSpPr/>
      </dsp:nvSpPr>
      <dsp:spPr>
        <a:xfrm>
          <a:off x="3114358" y="601887"/>
          <a:ext cx="4932543" cy="4932543"/>
        </a:xfrm>
        <a:prstGeom prst="pie">
          <a:avLst>
            <a:gd name="adj1" fmla="val 10028574"/>
            <a:gd name="adj2" fmla="val 13114284"/>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Criteria Air Pollutants</a:t>
          </a:r>
          <a:endParaRPr lang="en-US" sz="1200" kern="1200" dirty="0">
            <a:solidFill>
              <a:schemeClr val="bg1"/>
            </a:solidFill>
          </a:endParaRPr>
        </a:p>
      </dsp:txBody>
      <dsp:txXfrm>
        <a:off x="3237671" y="2363510"/>
        <a:ext cx="1432786" cy="910171"/>
      </dsp:txXfrm>
    </dsp:sp>
    <dsp:sp modelId="{AD50F5D4-2528-9643-91EF-0FCCE437F4D4}">
      <dsp:nvSpPr>
        <dsp:cNvPr id="0" name=""/>
        <dsp:cNvSpPr/>
      </dsp:nvSpPr>
      <dsp:spPr>
        <a:xfrm>
          <a:off x="3114358" y="601887"/>
          <a:ext cx="4932543" cy="4932543"/>
        </a:xfrm>
        <a:prstGeom prst="pie">
          <a:avLst>
            <a:gd name="adj1" fmla="val 13114284"/>
            <a:gd name="adj2" fmla="val 162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Transportation Sources</a:t>
          </a:r>
          <a:endParaRPr lang="en-US" sz="1200" kern="1200" dirty="0">
            <a:solidFill>
              <a:schemeClr val="bg1"/>
            </a:solidFill>
          </a:endParaRPr>
        </a:p>
      </dsp:txBody>
      <dsp:txXfrm>
        <a:off x="4183075" y="1071653"/>
        <a:ext cx="1350577" cy="8514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84217" y="348033"/>
          <a:ext cx="4692586" cy="4692586"/>
        </a:xfrm>
        <a:prstGeom prst="pie">
          <a:avLst>
            <a:gd name="adj1" fmla="val 16200000"/>
            <a:gd name="adj2" fmla="val 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Temperature-Related Deaths</a:t>
          </a:r>
        </a:p>
      </dsp:txBody>
      <dsp:txXfrm>
        <a:off x="5584140" y="1216161"/>
        <a:ext cx="1731787" cy="1396603"/>
      </dsp:txXfrm>
    </dsp:sp>
    <dsp:sp modelId="{77EC9B9D-015C-7846-A615-3A3B79C8E8AA}">
      <dsp:nvSpPr>
        <dsp:cNvPr id="0" name=""/>
        <dsp:cNvSpPr/>
      </dsp:nvSpPr>
      <dsp:spPr>
        <a:xfrm>
          <a:off x="2986458" y="545792"/>
          <a:ext cx="4692586" cy="4692586"/>
        </a:xfrm>
        <a:prstGeom prst="pie">
          <a:avLst>
            <a:gd name="adj1" fmla="val 0"/>
            <a:gd name="adj2" fmla="val 54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Disaster-Related Deaths</a:t>
          </a:r>
        </a:p>
      </dsp:txBody>
      <dsp:txXfrm>
        <a:off x="5416548" y="2975881"/>
        <a:ext cx="1731787" cy="1396603"/>
      </dsp:txXfrm>
    </dsp:sp>
    <dsp:sp modelId="{30681207-7D13-274C-A6C6-75A3989F471D}">
      <dsp:nvSpPr>
        <dsp:cNvPr id="0" name=""/>
        <dsp:cNvSpPr/>
      </dsp:nvSpPr>
      <dsp:spPr>
        <a:xfrm>
          <a:off x="2986458" y="545792"/>
          <a:ext cx="4692586" cy="4692586"/>
        </a:xfrm>
        <a:prstGeom prst="pie">
          <a:avLst>
            <a:gd name="adj1" fmla="val 5400000"/>
            <a:gd name="adj2" fmla="val 108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Air Pollution- </a:t>
          </a:r>
          <a:br>
            <a:rPr lang="en-US" sz="2200" kern="1200" dirty="0">
              <a:solidFill>
                <a:schemeClr val="bg1">
                  <a:lumMod val="85000"/>
                </a:schemeClr>
              </a:solidFill>
            </a:rPr>
          </a:br>
          <a:r>
            <a:rPr lang="en-US" sz="2200" kern="1200" dirty="0">
              <a:solidFill>
                <a:schemeClr val="bg1">
                  <a:lumMod val="85000"/>
                </a:schemeClr>
              </a:solidFill>
            </a:rPr>
            <a:t>Related Deaths</a:t>
          </a:r>
        </a:p>
      </dsp:txBody>
      <dsp:txXfrm>
        <a:off x="3517168" y="2975881"/>
        <a:ext cx="1731787" cy="1396603"/>
      </dsp:txXfrm>
    </dsp:sp>
    <dsp:sp modelId="{3562B59C-6680-1C44-91A5-EDFB410291B5}">
      <dsp:nvSpPr>
        <dsp:cNvPr id="0" name=""/>
        <dsp:cNvSpPr/>
      </dsp:nvSpPr>
      <dsp:spPr>
        <a:xfrm>
          <a:off x="2986458" y="545792"/>
          <a:ext cx="4692586" cy="4692586"/>
        </a:xfrm>
        <a:prstGeom prst="pie">
          <a:avLst>
            <a:gd name="adj1" fmla="val 10800000"/>
            <a:gd name="adj2" fmla="val 162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Air Pollution-Related Illnesses</a:t>
          </a:r>
        </a:p>
      </dsp:txBody>
      <dsp:txXfrm>
        <a:off x="3517168" y="1411686"/>
        <a:ext cx="1731787" cy="139660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0.22371</cdr:x>
      <cdr:y>0.11733</cdr:y>
    </cdr:from>
    <cdr:to>
      <cdr:x>0.77629</cdr:x>
      <cdr:y>0.96391</cdr:y>
    </cdr:to>
    <cdr:sp macro="" textlink="">
      <cdr:nvSpPr>
        <cdr:cNvPr id="2" name="Arc 1">
          <a:extLst xmlns:a="http://schemas.openxmlformats.org/drawingml/2006/main">
            <a:ext uri="{FF2B5EF4-FFF2-40B4-BE49-F238E27FC236}">
              <a16:creationId xmlns:a16="http://schemas.microsoft.com/office/drawing/2014/main" id="{DDB46431-664A-9E4D-B649-A068471D96DD}"/>
            </a:ext>
          </a:extLst>
        </cdr:cNvPr>
        <cdr:cNvSpPr/>
      </cdr:nvSpPr>
      <cdr:spPr>
        <a:xfrm xmlns:a="http://schemas.openxmlformats.org/drawingml/2006/main">
          <a:off x="2036118" y="697013"/>
          <a:ext cx="5029200" cy="5029200"/>
        </a:xfrm>
        <a:prstGeom xmlns:a="http://schemas.openxmlformats.org/drawingml/2006/main" prst="arc">
          <a:avLst>
            <a:gd name="adj1" fmla="val 4016309"/>
            <a:gd name="adj2" fmla="val 16085400"/>
          </a:avLst>
        </a:prstGeom>
        <a:ln xmlns:a="http://schemas.openxmlformats.org/drawingml/2006/main" w="76200" cmpd="dbl"/>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0.22371</cdr:x>
      <cdr:y>0.11733</cdr:y>
    </cdr:from>
    <cdr:to>
      <cdr:x>0.77629</cdr:x>
      <cdr:y>0.96391</cdr:y>
    </cdr:to>
    <cdr:sp macro="" textlink="">
      <cdr:nvSpPr>
        <cdr:cNvPr id="3" name="Arc 2">
          <a:extLst xmlns:a="http://schemas.openxmlformats.org/drawingml/2006/main">
            <a:ext uri="{FF2B5EF4-FFF2-40B4-BE49-F238E27FC236}">
              <a16:creationId xmlns:a16="http://schemas.microsoft.com/office/drawing/2014/main" id="{538B20E9-9107-7842-9E36-C0600F4A4094}"/>
            </a:ext>
          </a:extLst>
        </cdr:cNvPr>
        <cdr:cNvSpPr/>
      </cdr:nvSpPr>
      <cdr:spPr>
        <a:xfrm xmlns:a="http://schemas.openxmlformats.org/drawingml/2006/main">
          <a:off x="2036118" y="697013"/>
          <a:ext cx="5029200" cy="5029200"/>
        </a:xfrm>
        <a:prstGeom xmlns:a="http://schemas.openxmlformats.org/drawingml/2006/main" prst="arc">
          <a:avLst>
            <a:gd name="adj1" fmla="val 16313859"/>
            <a:gd name="adj2" fmla="val 3800985"/>
          </a:avLst>
        </a:prstGeom>
        <a:ln xmlns:a="http://schemas.openxmlformats.org/drawingml/2006/main" w="76200" cmpd="dbl"/>
      </cdr:spPr>
      <cdr:style>
        <a:lnRef xmlns:a="http://schemas.openxmlformats.org/drawingml/2006/main" idx="3">
          <a:schemeClr val="accent6"/>
        </a:lnRef>
        <a:fillRef xmlns:a="http://schemas.openxmlformats.org/drawingml/2006/main" idx="0">
          <a:schemeClr val="accent6"/>
        </a:fillRef>
        <a:effectRef xmlns:a="http://schemas.openxmlformats.org/drawingml/2006/main" idx="2">
          <a:schemeClr val="accent6"/>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DC95A-222A-4D8E-9079-9F4929277176}" type="datetimeFigureOut">
              <a:rPr lang="en-US" smtClean="0"/>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6D9A97-9BC6-4288-86A4-F4A935A8D680}" type="slidenum">
              <a:rPr lang="en-US" smtClean="0"/>
              <a:t>‹#›</a:t>
            </a:fld>
            <a:endParaRPr lang="en-US"/>
          </a:p>
        </p:txBody>
      </p:sp>
    </p:spTree>
    <p:extLst>
      <p:ext uri="{BB962C8B-B14F-4D97-AF65-F5344CB8AC3E}">
        <p14:creationId xmlns:p14="http://schemas.microsoft.com/office/powerpoint/2010/main" val="119008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Big team – grace to step in and add anything along the way</a:t>
            </a:r>
          </a:p>
          <a:p>
            <a:r>
              <a:rPr lang="en-US" dirty="0"/>
              <a:t>Informal seminar, please interrupt and ask question, start a discussion, </a:t>
            </a:r>
            <a:r>
              <a:rPr lang="en-US" dirty="0" err="1"/>
              <a:t>etc</a:t>
            </a:r>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a:t>
            </a:fld>
            <a:endParaRPr lang="en-US"/>
          </a:p>
        </p:txBody>
      </p:sp>
    </p:spTree>
    <p:extLst>
      <p:ext uri="{BB962C8B-B14F-4D97-AF65-F5344CB8AC3E}">
        <p14:creationId xmlns:p14="http://schemas.microsoft.com/office/powerpoint/2010/main" val="329862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RSEI results allow you to focus on chemicals, industry sectors, facilities, and geographic areas with the greatest potential for chronic human health impacts.</a:t>
            </a:r>
          </a:p>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11</a:t>
            </a:fld>
            <a:endParaRPr lang="en-US"/>
          </a:p>
        </p:txBody>
      </p:sp>
    </p:spTree>
    <p:extLst>
      <p:ext uri="{BB962C8B-B14F-4D97-AF65-F5344CB8AC3E}">
        <p14:creationId xmlns:p14="http://schemas.microsoft.com/office/powerpoint/2010/main" val="351962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14</a:t>
            </a:fld>
            <a:endParaRPr lang="en-US"/>
          </a:p>
        </p:txBody>
      </p:sp>
    </p:spTree>
    <p:extLst>
      <p:ext uri="{BB962C8B-B14F-4D97-AF65-F5344CB8AC3E}">
        <p14:creationId xmlns:p14="http://schemas.microsoft.com/office/powerpoint/2010/main" val="367904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16</a:t>
            </a:fld>
            <a:endParaRPr lang="en-US"/>
          </a:p>
        </p:txBody>
      </p:sp>
    </p:spTree>
    <p:extLst>
      <p:ext uri="{BB962C8B-B14F-4D97-AF65-F5344CB8AC3E}">
        <p14:creationId xmlns:p14="http://schemas.microsoft.com/office/powerpoint/2010/main" val="1757879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17</a:t>
            </a:fld>
            <a:endParaRPr lang="en-US"/>
          </a:p>
        </p:txBody>
      </p:sp>
    </p:spTree>
    <p:extLst>
      <p:ext uri="{BB962C8B-B14F-4D97-AF65-F5344CB8AC3E}">
        <p14:creationId xmlns:p14="http://schemas.microsoft.com/office/powerpoint/2010/main" val="3265344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18</a:t>
            </a:fld>
            <a:endParaRPr lang="en-US"/>
          </a:p>
        </p:txBody>
      </p:sp>
    </p:spTree>
    <p:extLst>
      <p:ext uri="{BB962C8B-B14F-4D97-AF65-F5344CB8AC3E}">
        <p14:creationId xmlns:p14="http://schemas.microsoft.com/office/powerpoint/2010/main" val="2516832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RSEI results allow you to focus on chemicals, industry sectors, facilities, and geographic areas with the greatest potential for chronic human health impacts.</a:t>
            </a:r>
          </a:p>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19</a:t>
            </a:fld>
            <a:endParaRPr lang="en-US"/>
          </a:p>
        </p:txBody>
      </p:sp>
    </p:spTree>
    <p:extLst>
      <p:ext uri="{BB962C8B-B14F-4D97-AF65-F5344CB8AC3E}">
        <p14:creationId xmlns:p14="http://schemas.microsoft.com/office/powerpoint/2010/main" val="20371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=36+18+23+42+6+14+18</a:t>
            </a:r>
          </a:p>
        </p:txBody>
      </p:sp>
      <p:sp>
        <p:nvSpPr>
          <p:cNvPr id="4" name="Slide Number Placeholder 3"/>
          <p:cNvSpPr>
            <a:spLocks noGrp="1"/>
          </p:cNvSpPr>
          <p:nvPr>
            <p:ph type="sldNum" sz="quarter" idx="5"/>
          </p:nvPr>
        </p:nvSpPr>
        <p:spPr/>
        <p:txBody>
          <a:bodyPr/>
          <a:lstStyle/>
          <a:p>
            <a:fld id="{3ED139E5-006C-8E48-8778-E1B16DA9F38A}" type="slidenum">
              <a:rPr lang="en-US" smtClean="0"/>
              <a:t>22</a:t>
            </a:fld>
            <a:endParaRPr lang="en-US"/>
          </a:p>
        </p:txBody>
      </p:sp>
    </p:spTree>
    <p:extLst>
      <p:ext uri="{BB962C8B-B14F-4D97-AF65-F5344CB8AC3E}">
        <p14:creationId xmlns:p14="http://schemas.microsoft.com/office/powerpoint/2010/main" val="262630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25</a:t>
            </a:fld>
            <a:endParaRPr lang="en-US"/>
          </a:p>
        </p:txBody>
      </p:sp>
    </p:spTree>
    <p:extLst>
      <p:ext uri="{BB962C8B-B14F-4D97-AF65-F5344CB8AC3E}">
        <p14:creationId xmlns:p14="http://schemas.microsoft.com/office/powerpoint/2010/main" val="3280921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a:t>
            </a:r>
          </a:p>
          <a:p>
            <a:r>
              <a:rPr lang="en-US" dirty="0"/>
              <a:t>-give everyone an understanding and overview of this project</a:t>
            </a:r>
          </a:p>
          <a:p>
            <a:r>
              <a:rPr lang="en-US" dirty="0"/>
              <a:t>-hone in on the climate aspects and solicit ideas, suggestions from this group to that can improve the project</a:t>
            </a:r>
          </a:p>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2</a:t>
            </a:fld>
            <a:endParaRPr lang="en-US"/>
          </a:p>
        </p:txBody>
      </p:sp>
    </p:spTree>
    <p:extLst>
      <p:ext uri="{BB962C8B-B14F-4D97-AF65-F5344CB8AC3E}">
        <p14:creationId xmlns:p14="http://schemas.microsoft.com/office/powerpoint/2010/main" val="343819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will be familiar with the litany of equity and environmental screening tools that exist. </a:t>
            </a:r>
          </a:p>
          <a:p>
            <a:r>
              <a:rPr lang="en-US" dirty="0"/>
              <a:t>Lots of them at varying geographic scales, which often aim to accomplish different goals</a:t>
            </a:r>
          </a:p>
        </p:txBody>
      </p:sp>
      <p:sp>
        <p:nvSpPr>
          <p:cNvPr id="4" name="Slide Number Placeholder 3"/>
          <p:cNvSpPr>
            <a:spLocks noGrp="1"/>
          </p:cNvSpPr>
          <p:nvPr>
            <p:ph type="sldNum" sz="quarter" idx="5"/>
          </p:nvPr>
        </p:nvSpPr>
        <p:spPr/>
        <p:txBody>
          <a:bodyPr/>
          <a:lstStyle/>
          <a:p>
            <a:fld id="{3ED139E5-006C-8E48-8778-E1B16DA9F38A}" type="slidenum">
              <a:rPr lang="en-US" smtClean="0"/>
              <a:t>4</a:t>
            </a:fld>
            <a:endParaRPr lang="en-US"/>
          </a:p>
        </p:txBody>
      </p:sp>
    </p:spTree>
    <p:extLst>
      <p:ext uri="{BB962C8B-B14F-4D97-AF65-F5344CB8AC3E}">
        <p14:creationId xmlns:p14="http://schemas.microsoft.com/office/powerpoint/2010/main" val="153120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primarily motivated by our goals (will go over these next slide)</a:t>
            </a:r>
          </a:p>
          <a:p>
            <a:r>
              <a:rPr lang="en-US" dirty="0"/>
              <a:t>But also, in part due to the limitations of the most geographically comprehensive (and perhaps most widely used) screening tool of the bunch. </a:t>
            </a:r>
          </a:p>
        </p:txBody>
      </p:sp>
      <p:sp>
        <p:nvSpPr>
          <p:cNvPr id="4" name="Slide Number Placeholder 3"/>
          <p:cNvSpPr>
            <a:spLocks noGrp="1"/>
          </p:cNvSpPr>
          <p:nvPr>
            <p:ph type="sldNum" sz="quarter" idx="5"/>
          </p:nvPr>
        </p:nvSpPr>
        <p:spPr/>
        <p:txBody>
          <a:bodyPr/>
          <a:lstStyle/>
          <a:p>
            <a:fld id="{4E6D9A97-9BC6-4288-86A4-F4A935A8D680}" type="slidenum">
              <a:rPr lang="en-US" smtClean="0"/>
              <a:t>5</a:t>
            </a:fld>
            <a:endParaRPr lang="en-US"/>
          </a:p>
        </p:txBody>
      </p:sp>
    </p:spTree>
    <p:extLst>
      <p:ext uri="{BB962C8B-B14F-4D97-AF65-F5344CB8AC3E}">
        <p14:creationId xmlns:p14="http://schemas.microsoft.com/office/powerpoint/2010/main" val="151250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Calibri" panose="020F0502020204030204" pitchFamily="34" charset="0"/>
              </a:rPr>
              <a:t>Have had conversations with key staff at agencies to understand where they are headed, where overlaps lie, and how our project can go beyond and complement their efforts. Our team has also compared datasets in excel, can dive into these if there’s interest. All this to say that we believe we have a lot to contribute and it's an important time to advance these tools.</a:t>
            </a:r>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6</a:t>
            </a:fld>
            <a:endParaRPr lang="en-US"/>
          </a:p>
        </p:txBody>
      </p:sp>
    </p:spTree>
    <p:extLst>
      <p:ext uri="{BB962C8B-B14F-4D97-AF65-F5344CB8AC3E}">
        <p14:creationId xmlns:p14="http://schemas.microsoft.com/office/powerpoint/2010/main" val="271416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7</a:t>
            </a:fld>
            <a:endParaRPr lang="en-US"/>
          </a:p>
        </p:txBody>
      </p:sp>
    </p:spTree>
    <p:extLst>
      <p:ext uri="{BB962C8B-B14F-4D97-AF65-F5344CB8AC3E}">
        <p14:creationId xmlns:p14="http://schemas.microsoft.com/office/powerpoint/2010/main" val="131376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8</a:t>
            </a:fld>
            <a:endParaRPr lang="en-US"/>
          </a:p>
        </p:txBody>
      </p:sp>
    </p:spTree>
    <p:extLst>
      <p:ext uri="{BB962C8B-B14F-4D97-AF65-F5344CB8AC3E}">
        <p14:creationId xmlns:p14="http://schemas.microsoft.com/office/powerpoint/2010/main" val="394138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9</a:t>
            </a:fld>
            <a:endParaRPr lang="en-US"/>
          </a:p>
        </p:txBody>
      </p:sp>
    </p:spTree>
    <p:extLst>
      <p:ext uri="{BB962C8B-B14F-4D97-AF65-F5344CB8AC3E}">
        <p14:creationId xmlns:p14="http://schemas.microsoft.com/office/powerpoint/2010/main" val="3636557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10</a:t>
            </a:fld>
            <a:endParaRPr lang="en-US"/>
          </a:p>
        </p:txBody>
      </p:sp>
    </p:spTree>
    <p:extLst>
      <p:ext uri="{BB962C8B-B14F-4D97-AF65-F5344CB8AC3E}">
        <p14:creationId xmlns:p14="http://schemas.microsoft.com/office/powerpoint/2010/main" val="268251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end slide 1">
    <p:spTree>
      <p:nvGrpSpPr>
        <p:cNvPr id="1" name=""/>
        <p:cNvGrpSpPr/>
        <p:nvPr/>
      </p:nvGrpSpPr>
      <p:grpSpPr>
        <a:xfrm>
          <a:off x="0" y="0"/>
          <a:ext cx="0" cy="0"/>
          <a:chOff x="0" y="0"/>
          <a:chExt cx="0" cy="0"/>
        </a:xfrm>
      </p:grpSpPr>
      <p:sp>
        <p:nvSpPr>
          <p:cNvPr id="2" name="Title 1"/>
          <p:cNvSpPr>
            <a:spLocks noGrp="1"/>
          </p:cNvSpPr>
          <p:nvPr>
            <p:ph type="ctrTitle"/>
          </p:nvPr>
        </p:nvSpPr>
        <p:spPr>
          <a:xfrm>
            <a:off x="772584" y="1162050"/>
            <a:ext cx="10809816" cy="1470025"/>
          </a:xfrm>
          <a:prstGeom prst="rect">
            <a:avLst/>
          </a:prstGeom>
        </p:spPr>
        <p:txBody>
          <a:bodyPr lIns="0" tIns="0" rIns="0" bIns="0" anchor="b" anchorCtr="0"/>
          <a:lstStyle>
            <a:lvl1pPr algn="l">
              <a:lnSpc>
                <a:spcPct val="95000"/>
              </a:lnSpc>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772584" y="2803634"/>
            <a:ext cx="10809816" cy="1752600"/>
          </a:xfrm>
          <a:prstGeom prst="rect">
            <a:avLst/>
          </a:prstGeom>
        </p:spPr>
        <p:txBody>
          <a:bodyPr lIns="0" tIns="0" rIns="0" bIns="0"/>
          <a:lstStyle>
            <a:lvl1pPr marL="0" indent="0" algn="l">
              <a:lnSpc>
                <a:spcPct val="95000"/>
              </a:lnSpc>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772584" y="342900"/>
            <a:ext cx="10809816" cy="685800"/>
          </a:xfrm>
          <a:prstGeom prst="rect">
            <a:avLst/>
          </a:prstGeom>
        </p:spPr>
        <p:txBody>
          <a:bodyPr/>
          <a:lstStyle/>
          <a:p>
            <a:r>
              <a:rPr lang="en-US"/>
              <a:t>Click to edit Master title style</a:t>
            </a:r>
          </a:p>
        </p:txBody>
      </p:sp>
      <p:sp>
        <p:nvSpPr>
          <p:cNvPr id="8" name="Chart Placeholder 7"/>
          <p:cNvSpPr>
            <a:spLocks noGrp="1"/>
          </p:cNvSpPr>
          <p:nvPr>
            <p:ph type="chart" sz="quarter" idx="10" hasCustomPrompt="1"/>
          </p:nvPr>
        </p:nvSpPr>
        <p:spPr>
          <a:xfrm>
            <a:off x="772584" y="1371600"/>
            <a:ext cx="10809816" cy="4273550"/>
          </a:xfrm>
        </p:spPr>
        <p:txBody>
          <a:bodyPr/>
          <a:lstStyle>
            <a:lvl1pPr>
              <a:buNone/>
              <a:defRPr/>
            </a:lvl1pPr>
          </a:lstStyle>
          <a:p>
            <a:r>
              <a:rPr lang="en-US"/>
              <a:t>Click to insert chart</a:t>
            </a:r>
          </a:p>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2584" y="342900"/>
            <a:ext cx="11419416" cy="685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772584" y="1371601"/>
            <a:ext cx="5221816"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72584" y="342900"/>
            <a:ext cx="11419416" cy="685800"/>
          </a:xfrm>
          <a:prstGeom prst="rect">
            <a:avLst/>
          </a:prstGeom>
        </p:spPr>
        <p:txBody>
          <a:bodyPr/>
          <a:lstStyle/>
          <a:p>
            <a:r>
              <a:rPr lang="en-US"/>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AC2F6-9C5C-4626-AB67-E4683897D72A}" type="datetimeFigureOut">
              <a:rPr lang="en-US" smtClean="0"/>
              <a:t>4/27/22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7EA76-015A-4FB4-9EED-7B93A2466926}" type="slidenum">
              <a:rPr lang="en-US" smtClean="0"/>
              <a:t>‹#›</a:t>
            </a:fld>
            <a:endParaRPr lang="en-US"/>
          </a:p>
        </p:txBody>
      </p:sp>
    </p:spTree>
    <p:extLst>
      <p:ext uri="{BB962C8B-B14F-4D97-AF65-F5344CB8AC3E}">
        <p14:creationId xmlns:p14="http://schemas.microsoft.com/office/powerpoint/2010/main" val="3778879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2">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800600"/>
          </a:xfrm>
          <a:prstGeom prst="rect">
            <a:avLst/>
          </a:prstGeom>
        </p:spPr>
        <p:txBody>
          <a:bodyPr/>
          <a:lstStyle>
            <a:lvl1pPr>
              <a:defRPr>
                <a:latin typeface="Arial" pitchFamily="34" charset="0"/>
                <a:cs typeface="Arial" pitchFamily="34" charset="0"/>
              </a:defRPr>
            </a:lvl1pPr>
          </a:lstStyle>
          <a:p>
            <a:endParaRPr lang="en-US"/>
          </a:p>
        </p:txBody>
      </p:sp>
      <p:sp>
        <p:nvSpPr>
          <p:cNvPr id="9" name="Text Placeholder 7"/>
          <p:cNvSpPr>
            <a:spLocks noGrp="1"/>
          </p:cNvSpPr>
          <p:nvPr>
            <p:ph type="body" sz="quarter" idx="11" hasCustomPrompt="1"/>
          </p:nvPr>
        </p:nvSpPr>
        <p:spPr>
          <a:xfrm>
            <a:off x="772584" y="4800600"/>
            <a:ext cx="4409016" cy="2057400"/>
          </a:xfrm>
          <a:prstGeom prst="rect">
            <a:avLst/>
          </a:prstGeom>
        </p:spPr>
        <p:txBody>
          <a:bodyPr anchor="ctr" anchorCtr="0">
            <a:normAutofit/>
          </a:bodyPr>
          <a:lstStyle>
            <a:lvl1pPr marL="0" indent="0">
              <a:lnSpc>
                <a:spcPct val="90000"/>
              </a:lnSpc>
              <a:buNone/>
              <a:defRPr sz="2400">
                <a:solidFill>
                  <a:schemeClr val="tx2"/>
                </a:solidFill>
                <a:latin typeface="Arial" pitchFamily="34" charset="0"/>
                <a:cs typeface="Arial" pitchFamily="34" charset="0"/>
              </a:defRPr>
            </a:lvl1pPr>
          </a:lstStyle>
          <a:p>
            <a:pPr lvl="0"/>
            <a:r>
              <a:rPr lang="en-US"/>
              <a:t>Click to insert</a:t>
            </a:r>
            <a:br>
              <a:rPr lang="en-US"/>
            </a:br>
            <a:r>
              <a:rPr lang="en-US"/>
              <a:t>author info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2 EDF">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800600"/>
          </a:xfrm>
          <a:prstGeom prst="rect">
            <a:avLst/>
          </a:prstGeom>
        </p:spPr>
        <p:txBody>
          <a:bodyPr/>
          <a:lstStyle>
            <a:lvl1pPr>
              <a:defRPr>
                <a:latin typeface="Arial" pitchFamily="34" charset="0"/>
                <a:cs typeface="Arial" pitchFamily="34" charset="0"/>
              </a:defRPr>
            </a:lvl1pPr>
          </a:lstStyle>
          <a:p>
            <a:endParaRPr lang="en-US"/>
          </a:p>
        </p:txBody>
      </p:sp>
      <p:sp>
        <p:nvSpPr>
          <p:cNvPr id="9" name="Text Placeholder 7"/>
          <p:cNvSpPr>
            <a:spLocks noGrp="1"/>
          </p:cNvSpPr>
          <p:nvPr>
            <p:ph type="body" sz="quarter" idx="11" hasCustomPrompt="1"/>
          </p:nvPr>
        </p:nvSpPr>
        <p:spPr>
          <a:xfrm>
            <a:off x="772584" y="4800600"/>
            <a:ext cx="4409016" cy="2057400"/>
          </a:xfrm>
          <a:prstGeom prst="rect">
            <a:avLst/>
          </a:prstGeom>
        </p:spPr>
        <p:txBody>
          <a:bodyPr anchor="ctr" anchorCtr="0">
            <a:normAutofit/>
          </a:bodyPr>
          <a:lstStyle>
            <a:lvl1pPr marL="0" indent="0">
              <a:lnSpc>
                <a:spcPct val="90000"/>
              </a:lnSpc>
              <a:buNone/>
              <a:defRPr sz="2400">
                <a:solidFill>
                  <a:schemeClr val="tx2"/>
                </a:solidFill>
                <a:latin typeface="Arial" pitchFamily="34" charset="0"/>
                <a:cs typeface="Arial" pitchFamily="34" charset="0"/>
              </a:defRPr>
            </a:lvl1pPr>
          </a:lstStyle>
          <a:p>
            <a:pPr lvl="0"/>
            <a:r>
              <a:rPr lang="en-US"/>
              <a:t>Click to insert</a:t>
            </a:r>
            <a:br>
              <a:rPr lang="en-US"/>
            </a:br>
            <a:r>
              <a:rPr lang="en-US"/>
              <a:t>author info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2 EDAF PAC">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800600"/>
          </a:xfrm>
          <a:prstGeom prst="rect">
            <a:avLst/>
          </a:prstGeom>
        </p:spPr>
        <p:txBody>
          <a:bodyPr/>
          <a:lstStyle>
            <a:lvl1pPr>
              <a:defRPr>
                <a:latin typeface="Arial" pitchFamily="34" charset="0"/>
                <a:cs typeface="Arial" pitchFamily="34" charset="0"/>
              </a:defRPr>
            </a:lvl1pPr>
          </a:lstStyle>
          <a:p>
            <a:endParaRPr lang="en-US"/>
          </a:p>
        </p:txBody>
      </p:sp>
      <p:sp>
        <p:nvSpPr>
          <p:cNvPr id="9" name="Text Placeholder 7"/>
          <p:cNvSpPr>
            <a:spLocks noGrp="1"/>
          </p:cNvSpPr>
          <p:nvPr>
            <p:ph type="body" sz="quarter" idx="11" hasCustomPrompt="1"/>
          </p:nvPr>
        </p:nvSpPr>
        <p:spPr>
          <a:xfrm>
            <a:off x="772584" y="4800600"/>
            <a:ext cx="4409016" cy="2057400"/>
          </a:xfrm>
          <a:prstGeom prst="rect">
            <a:avLst/>
          </a:prstGeom>
        </p:spPr>
        <p:txBody>
          <a:bodyPr anchor="ctr" anchorCtr="0">
            <a:normAutofit/>
          </a:bodyPr>
          <a:lstStyle>
            <a:lvl1pPr marL="0" indent="0">
              <a:lnSpc>
                <a:spcPct val="90000"/>
              </a:lnSpc>
              <a:buNone/>
              <a:defRPr sz="2400">
                <a:solidFill>
                  <a:schemeClr val="tx2"/>
                </a:solidFill>
                <a:latin typeface="Arial" pitchFamily="34" charset="0"/>
                <a:cs typeface="Arial" pitchFamily="34" charset="0"/>
              </a:defRPr>
            </a:lvl1pPr>
          </a:lstStyle>
          <a:p>
            <a:pPr lvl="0"/>
            <a:r>
              <a:rPr lang="en-US"/>
              <a:t>Click to insert</a:t>
            </a:r>
            <a:br>
              <a:rPr lang="en-US"/>
            </a:br>
            <a:r>
              <a:rPr lang="en-US"/>
              <a:t>author info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prstGeom prst="rect">
            <a:avLst/>
          </a:prstGeom>
        </p:spPr>
        <p:txBody>
          <a:bodyPr/>
          <a:lstStyle>
            <a:lvl1pPr>
              <a:buNone/>
              <a:defRPr sz="2000"/>
            </a:lvl1pPr>
          </a:lstStyle>
          <a:p>
            <a:endParaRPr lang="en-US"/>
          </a:p>
        </p:txBody>
      </p:sp>
      <p:sp>
        <p:nvSpPr>
          <p:cNvPr id="2" name="Title 1"/>
          <p:cNvSpPr>
            <a:spLocks noGrp="1"/>
          </p:cNvSpPr>
          <p:nvPr>
            <p:ph type="title" hasCustomPrompt="1"/>
          </p:nvPr>
        </p:nvSpPr>
        <p:spPr>
          <a:xfrm>
            <a:off x="772584" y="342900"/>
            <a:ext cx="10809816" cy="685800"/>
          </a:xfrm>
          <a:prstGeom prst="rect">
            <a:avLst/>
          </a:prstGeom>
        </p:spPr>
        <p:txBody>
          <a:bodyPr/>
          <a:lstStyle/>
          <a:p>
            <a:r>
              <a:rPr lang="en-US"/>
              <a:t>Click to edit 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end slide 1 EDAF">
    <p:spTree>
      <p:nvGrpSpPr>
        <p:cNvPr id="1" name=""/>
        <p:cNvGrpSpPr/>
        <p:nvPr/>
      </p:nvGrpSpPr>
      <p:grpSpPr>
        <a:xfrm>
          <a:off x="0" y="0"/>
          <a:ext cx="0" cy="0"/>
          <a:chOff x="0" y="0"/>
          <a:chExt cx="0" cy="0"/>
        </a:xfrm>
      </p:grpSpPr>
      <p:sp>
        <p:nvSpPr>
          <p:cNvPr id="2" name="Title 1"/>
          <p:cNvSpPr>
            <a:spLocks noGrp="1"/>
          </p:cNvSpPr>
          <p:nvPr>
            <p:ph type="ctrTitle"/>
          </p:nvPr>
        </p:nvSpPr>
        <p:spPr>
          <a:xfrm>
            <a:off x="772584" y="1162050"/>
            <a:ext cx="10809816" cy="1470025"/>
          </a:xfrm>
          <a:prstGeom prst="rect">
            <a:avLst/>
          </a:prstGeom>
        </p:spPr>
        <p:txBody>
          <a:bodyPr lIns="0" tIns="0" rIns="0" bIns="0" anchor="b" anchorCtr="0"/>
          <a:lstStyle>
            <a:lvl1pPr algn="l">
              <a:lnSpc>
                <a:spcPct val="95000"/>
              </a:lnSpc>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772584" y="2803634"/>
            <a:ext cx="10809816" cy="1752600"/>
          </a:xfrm>
          <a:prstGeom prst="rect">
            <a:avLst/>
          </a:prstGeom>
        </p:spPr>
        <p:txBody>
          <a:bodyPr lIns="0" tIns="0" rIns="0" bIns="0"/>
          <a:lstStyle>
            <a:lvl1pPr marL="0" indent="0" algn="l">
              <a:lnSpc>
                <a:spcPct val="95000"/>
              </a:lnSpc>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end slide 1 EDAF PAC">
    <p:spTree>
      <p:nvGrpSpPr>
        <p:cNvPr id="1" name=""/>
        <p:cNvGrpSpPr/>
        <p:nvPr/>
      </p:nvGrpSpPr>
      <p:grpSpPr>
        <a:xfrm>
          <a:off x="0" y="0"/>
          <a:ext cx="0" cy="0"/>
          <a:chOff x="0" y="0"/>
          <a:chExt cx="0" cy="0"/>
        </a:xfrm>
      </p:grpSpPr>
      <p:sp>
        <p:nvSpPr>
          <p:cNvPr id="2" name="Title 1"/>
          <p:cNvSpPr>
            <a:spLocks noGrp="1"/>
          </p:cNvSpPr>
          <p:nvPr>
            <p:ph type="ctrTitle"/>
          </p:nvPr>
        </p:nvSpPr>
        <p:spPr>
          <a:xfrm>
            <a:off x="772584" y="1162050"/>
            <a:ext cx="10809816" cy="1470025"/>
          </a:xfrm>
          <a:prstGeom prst="rect">
            <a:avLst/>
          </a:prstGeom>
        </p:spPr>
        <p:txBody>
          <a:bodyPr lIns="0" tIns="0" rIns="0" bIns="0" anchor="b" anchorCtr="0"/>
          <a:lstStyle>
            <a:lvl1pPr algn="l">
              <a:lnSpc>
                <a:spcPct val="95000"/>
              </a:lnSpc>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772584" y="2803634"/>
            <a:ext cx="10809816" cy="1752600"/>
          </a:xfrm>
          <a:prstGeom prst="rect">
            <a:avLst/>
          </a:prstGeom>
        </p:spPr>
        <p:txBody>
          <a:bodyPr lIns="0" tIns="0" rIns="0" bIns="0"/>
          <a:lstStyle>
            <a:lvl1pPr marL="0" indent="0" algn="l">
              <a:lnSpc>
                <a:spcPct val="95000"/>
              </a:lnSpc>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divider 1/pull quote">
    <p:spTree>
      <p:nvGrpSpPr>
        <p:cNvPr id="1" name=""/>
        <p:cNvGrpSpPr/>
        <p:nvPr/>
      </p:nvGrpSpPr>
      <p:grpSpPr>
        <a:xfrm>
          <a:off x="0" y="0"/>
          <a:ext cx="0" cy="0"/>
          <a:chOff x="0" y="0"/>
          <a:chExt cx="0" cy="0"/>
        </a:xfrm>
      </p:grpSpPr>
      <p:sp>
        <p:nvSpPr>
          <p:cNvPr id="2" name="Title 1"/>
          <p:cNvSpPr>
            <a:spLocks noGrp="1"/>
          </p:cNvSpPr>
          <p:nvPr>
            <p:ph type="ctrTitle"/>
          </p:nvPr>
        </p:nvSpPr>
        <p:spPr>
          <a:xfrm>
            <a:off x="772584" y="2160589"/>
            <a:ext cx="10809816" cy="1470025"/>
          </a:xfrm>
          <a:prstGeom prst="rect">
            <a:avLst/>
          </a:prstGeom>
        </p:spPr>
        <p:txBody>
          <a:bodyPr lIns="0" tIns="0" rIns="0" bIns="0"/>
          <a:lstStyle>
            <a:lvl1pPr algn="l">
              <a:lnSpc>
                <a:spcPct val="95000"/>
              </a:lnSpc>
              <a:defRPr sz="4000" b="1">
                <a:solidFill>
                  <a:schemeClr val="bg1"/>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772584" y="1524000"/>
            <a:ext cx="10809816" cy="585216"/>
          </a:xfrm>
          <a:prstGeom prst="rect">
            <a:avLst/>
          </a:prstGeom>
        </p:spPr>
        <p:txBody>
          <a:bodyPr lIns="0" tIns="0" rIns="0" bIns="0" anchor="t"/>
          <a:lstStyle>
            <a:lvl1pPr marL="0" indent="0" algn="l">
              <a:lnSpc>
                <a:spcPct val="95000"/>
              </a:lnSpc>
              <a:buNone/>
              <a:defRPr>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divider 2">
    <p:spTree>
      <p:nvGrpSpPr>
        <p:cNvPr id="1" name=""/>
        <p:cNvGrpSpPr/>
        <p:nvPr/>
      </p:nvGrpSpPr>
      <p:grpSpPr>
        <a:xfrm>
          <a:off x="0" y="0"/>
          <a:ext cx="0" cy="0"/>
          <a:chOff x="0" y="0"/>
          <a:chExt cx="0" cy="0"/>
        </a:xfrm>
      </p:grpSpPr>
      <p:sp>
        <p:nvSpPr>
          <p:cNvPr id="2" name="Title 1"/>
          <p:cNvSpPr>
            <a:spLocks noGrp="1"/>
          </p:cNvSpPr>
          <p:nvPr>
            <p:ph type="ctrTitle"/>
          </p:nvPr>
        </p:nvSpPr>
        <p:spPr>
          <a:xfrm>
            <a:off x="772584" y="2160589"/>
            <a:ext cx="10809816" cy="1470025"/>
          </a:xfrm>
          <a:prstGeom prst="rect">
            <a:avLst/>
          </a:prstGeom>
        </p:spPr>
        <p:txBody>
          <a:bodyPr lIns="0" tIns="0" rIns="0" bIns="0"/>
          <a:lstStyle>
            <a:lvl1pPr algn="l">
              <a:lnSpc>
                <a:spcPct val="95000"/>
              </a:lnSpc>
              <a:defRPr sz="4000" b="1">
                <a:solidFill>
                  <a:schemeClr val="accent3"/>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772584" y="1524000"/>
            <a:ext cx="10809816" cy="585216"/>
          </a:xfrm>
          <a:prstGeom prst="rect">
            <a:avLst/>
          </a:prstGeom>
        </p:spPr>
        <p:txBody>
          <a:bodyPr lIns="0" tIns="0" rIns="0" bIns="0" anchor="t"/>
          <a:lstStyle>
            <a:lvl1pPr marL="0" indent="0" algn="l">
              <a:lnSpc>
                <a:spcPct val="95000"/>
              </a:lnSpc>
              <a:buNone/>
              <a:defRPr>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72584" y="2173288"/>
            <a:ext cx="10657416" cy="914400"/>
          </a:xfrm>
          <a:prstGeom prst="rect">
            <a:avLst/>
          </a:prstGeom>
        </p:spPr>
        <p:txBody>
          <a:bodyPr lIns="0" tIns="0" rIns="0" bIns="0"/>
          <a:lstStyle>
            <a:lvl1pPr algn="l">
              <a:lnSpc>
                <a:spcPct val="95000"/>
              </a:lnSpc>
              <a:defRPr sz="2800" b="1">
                <a:solidFill>
                  <a:srgbClr val="173D9A"/>
                </a:solidFill>
              </a:defRPr>
            </a:lvl1pPr>
          </a:lstStyle>
          <a:p>
            <a:r>
              <a:rPr lang="en-US"/>
              <a:t>Click to edit quote</a:t>
            </a:r>
          </a:p>
        </p:txBody>
      </p:sp>
      <p:sp>
        <p:nvSpPr>
          <p:cNvPr id="3" name="Subtitle 2"/>
          <p:cNvSpPr>
            <a:spLocks noGrp="1"/>
          </p:cNvSpPr>
          <p:nvPr>
            <p:ph type="subTitle" idx="1" hasCustomPrompt="1"/>
          </p:nvPr>
        </p:nvSpPr>
        <p:spPr>
          <a:xfrm>
            <a:off x="5857765" y="3328989"/>
            <a:ext cx="5572236" cy="1400667"/>
          </a:xfrm>
          <a:prstGeom prst="rect">
            <a:avLst/>
          </a:prstGeom>
        </p:spPr>
        <p:txBody>
          <a:bodyPr lIns="0" tIns="0" rIns="0" bIns="0"/>
          <a:lstStyle>
            <a:lvl1pPr marL="0" indent="0" algn="r">
              <a:lnSpc>
                <a:spcPct val="95000"/>
              </a:lnSpc>
              <a:spcBef>
                <a:spcPts val="0"/>
              </a:spcBef>
              <a:buNone/>
              <a:defRPr sz="2000">
                <a:solidFill>
                  <a:srgbClr val="173D9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attribution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21E464-4DC8-5042-A3B1-71B3F14B732E}"/>
              </a:ext>
            </a:extLst>
          </p:cNvPr>
          <p:cNvSpPr>
            <a:spLocks noGrp="1"/>
          </p:cNvSpPr>
          <p:nvPr>
            <p:ph type="dt" sz="half" idx="10"/>
          </p:nvPr>
        </p:nvSpPr>
        <p:spPr/>
        <p:txBody>
          <a:bodyPr/>
          <a:lstStyle/>
          <a:p>
            <a:fld id="{B3623D16-9556-AD4E-93FD-C8D23ACE556B}" type="datetimeFigureOut">
              <a:rPr lang="en-US" smtClean="0"/>
              <a:t>4/27/22</a:t>
            </a:fld>
            <a:endParaRPr lang="en-US"/>
          </a:p>
        </p:txBody>
      </p:sp>
      <p:sp>
        <p:nvSpPr>
          <p:cNvPr id="3" name="Footer Placeholder 2">
            <a:extLst>
              <a:ext uri="{FF2B5EF4-FFF2-40B4-BE49-F238E27FC236}">
                <a16:creationId xmlns:a16="http://schemas.microsoft.com/office/drawing/2014/main" id="{09743935-BAD7-FE46-853E-6ECCB72A13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D3328D-D577-6F4E-9C39-407C9A6B02B4}"/>
              </a:ext>
            </a:extLst>
          </p:cNvPr>
          <p:cNvSpPr>
            <a:spLocks noGrp="1"/>
          </p:cNvSpPr>
          <p:nvPr>
            <p:ph type="sldNum" sz="quarter" idx="12"/>
          </p:nvPr>
        </p:nvSpPr>
        <p:spPr/>
        <p:txBody>
          <a:bodyPr/>
          <a:lstStyle/>
          <a:p>
            <a:fld id="{C1A63F2D-43B2-EB49-8E37-78EB8004ACF0}" type="slidenum">
              <a:rPr lang="en-US" smtClean="0"/>
              <a:t>‹#›</a:t>
            </a:fld>
            <a:endParaRPr lang="en-US"/>
          </a:p>
        </p:txBody>
      </p:sp>
    </p:spTree>
    <p:extLst>
      <p:ext uri="{BB962C8B-B14F-4D97-AF65-F5344CB8AC3E}">
        <p14:creationId xmlns:p14="http://schemas.microsoft.com/office/powerpoint/2010/main" val="238080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84DF-247E-254F-B427-E8AD824CF7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E7313-C0F0-A644-B77B-2222A28CB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4704A-35F6-B142-8C53-672FED4347FE}"/>
              </a:ext>
            </a:extLst>
          </p:cNvPr>
          <p:cNvSpPr>
            <a:spLocks noGrp="1"/>
          </p:cNvSpPr>
          <p:nvPr>
            <p:ph type="dt" sz="half" idx="10"/>
          </p:nvPr>
        </p:nvSpPr>
        <p:spPr/>
        <p:txBody>
          <a:bodyPr/>
          <a:lstStyle/>
          <a:p>
            <a:fld id="{3876B2A2-AB9C-3E4A-A801-364364E01310}" type="datetimeFigureOut">
              <a:rPr lang="en-US" smtClean="0"/>
              <a:t>4/27/22</a:t>
            </a:fld>
            <a:endParaRPr lang="en-US"/>
          </a:p>
        </p:txBody>
      </p:sp>
      <p:sp>
        <p:nvSpPr>
          <p:cNvPr id="5" name="Footer Placeholder 4">
            <a:extLst>
              <a:ext uri="{FF2B5EF4-FFF2-40B4-BE49-F238E27FC236}">
                <a16:creationId xmlns:a16="http://schemas.microsoft.com/office/drawing/2014/main" id="{FE87F6DB-9C72-6445-97A0-4A40B325C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F9658-930E-D348-83DB-A64EB7CA2B02}"/>
              </a:ext>
            </a:extLst>
          </p:cNvPr>
          <p:cNvSpPr>
            <a:spLocks noGrp="1"/>
          </p:cNvSpPr>
          <p:nvPr>
            <p:ph type="sldNum" sz="quarter" idx="12"/>
          </p:nvPr>
        </p:nvSpPr>
        <p:spPr/>
        <p:txBody>
          <a:bodyPr/>
          <a:lstStyle/>
          <a:p>
            <a:fld id="{E92E49BA-4CE9-B942-B719-046DADD0C436}" type="slidenum">
              <a:rPr lang="en-US" smtClean="0"/>
              <a:t>‹#›</a:t>
            </a:fld>
            <a:endParaRPr lang="en-US"/>
          </a:p>
        </p:txBody>
      </p:sp>
    </p:spTree>
    <p:extLst>
      <p:ext uri="{BB962C8B-B14F-4D97-AF65-F5344CB8AC3E}">
        <p14:creationId xmlns:p14="http://schemas.microsoft.com/office/powerpoint/2010/main" val="132351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2584" y="342900"/>
            <a:ext cx="10809816" cy="685800"/>
          </a:xfrm>
          <a:prstGeom prst="rect">
            <a:avLst/>
          </a:prstGeom>
        </p:spPr>
        <p:txBody>
          <a:bodyPr/>
          <a:lstStyle/>
          <a:p>
            <a:r>
              <a:rPr lang="en-US"/>
              <a:t>Click to edit title</a:t>
            </a:r>
          </a:p>
        </p:txBody>
      </p:sp>
      <p:sp>
        <p:nvSpPr>
          <p:cNvPr id="3" name="Content Placeholder 2"/>
          <p:cNvSpPr>
            <a:spLocks noGrp="1"/>
          </p:cNvSpPr>
          <p:nvPr>
            <p:ph idx="1" hasCustomPrompt="1"/>
          </p:nvPr>
        </p:nvSpPr>
        <p:spPr/>
        <p:txBody>
          <a:bodyPr/>
          <a:lstStyle>
            <a:lvl1pPr>
              <a:defRPr/>
            </a:lvl1pPr>
          </a:lstStyle>
          <a:p>
            <a:pPr lvl="0"/>
            <a:r>
              <a:rPr lang="en-US"/>
              <a:t>Click to insert bullets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8.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theme" Target="../theme/theme5.xml"/><Relationship Id="rId4"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7.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8" name="Picture 7" descr="EDF Logo.png"/>
          <p:cNvPicPr>
            <a:picLocks noChangeAspect="1"/>
          </p:cNvPicPr>
          <p:nvPr/>
        </p:nvPicPr>
        <p:blipFill>
          <a:blip r:embed="rId4"/>
          <a:stretch>
            <a:fillRect/>
          </a:stretch>
        </p:blipFill>
        <p:spPr>
          <a:xfrm>
            <a:off x="8940801" y="5257800"/>
            <a:ext cx="2882537" cy="1216070"/>
          </a:xfrm>
          <a:prstGeom prst="rect">
            <a:avLst/>
          </a:prstGeom>
        </p:spPr>
      </p:pic>
      <p:pic>
        <p:nvPicPr>
          <p:cNvPr id="4" name="Picture 3"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9" name="Picture 8" descr="EDF_r_CMYK_287.jpg"/>
          <p:cNvPicPr>
            <a:picLocks noChangeAspect="1"/>
          </p:cNvPicPr>
          <p:nvPr userDrawn="1"/>
        </p:nvPicPr>
        <p:blipFill>
          <a:blip r:embed="rId5"/>
          <a:stretch>
            <a:fillRect/>
          </a:stretch>
        </p:blipFill>
        <p:spPr>
          <a:xfrm>
            <a:off x="8951360" y="5486235"/>
            <a:ext cx="2893568" cy="981456"/>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772584" y="342900"/>
            <a:ext cx="10972800" cy="685800"/>
          </a:xfrm>
          <a:prstGeom prst="rect">
            <a:avLst/>
          </a:prstGeom>
        </p:spPr>
        <p:txBody>
          <a:bodyPr vert="horz" lIns="0" tIns="0" rIns="0" bIns="0" rtlCol="0" anchor="t" anchorCtr="0">
            <a:normAutofit/>
          </a:bodyPr>
          <a:lstStyle/>
          <a:p>
            <a:r>
              <a:rPr lang="en-US"/>
              <a:t>Click to edit slide title</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5000"/>
        </a:lnSpc>
        <a:spcBef>
          <a:spcPct val="0"/>
        </a:spcBef>
        <a:buNone/>
        <a:defRPr sz="4000" b="1" kern="1200">
          <a:solidFill>
            <a:schemeClr val="bg1"/>
          </a:solidFill>
          <a:latin typeface="+mj-lt"/>
          <a:ea typeface="+mj-ea"/>
          <a:cs typeface="+mj-cs"/>
        </a:defRPr>
      </a:lvl1pPr>
    </p:titleStyle>
    <p:bodyStyle>
      <a:lvl1pPr marL="231775" indent="-231775" algn="l" defTabSz="914400" rtl="0" eaLnBrk="1" latinLnBrk="0" hangingPunct="1">
        <a:lnSpc>
          <a:spcPct val="95000"/>
        </a:lnSpc>
        <a:spcBef>
          <a:spcPts val="1800"/>
        </a:spcBef>
        <a:buFont typeface="Arial" pitchFamily="34" charset="0"/>
        <a:buChar char="•"/>
        <a:defRPr sz="3000" kern="1200">
          <a:solidFill>
            <a:schemeClr val="bg1"/>
          </a:solidFill>
          <a:latin typeface="+mn-lt"/>
          <a:ea typeface="+mn-ea"/>
          <a:cs typeface="+mn-cs"/>
        </a:defRPr>
      </a:lvl1pPr>
      <a:lvl2pPr marL="742950" indent="-285750" algn="l" defTabSz="914400" rtl="0" eaLnBrk="1" latinLnBrk="0" hangingPunct="1">
        <a:lnSpc>
          <a:spcPct val="95000"/>
        </a:lnSpc>
        <a:spcBef>
          <a:spcPts val="9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5000"/>
        </a:lnSpc>
        <a:spcBef>
          <a:spcPct val="0"/>
        </a:spcBef>
        <a:buNone/>
        <a:defRPr sz="4000" b="1" kern="1200">
          <a:solidFill>
            <a:schemeClr val="bg1"/>
          </a:solidFill>
          <a:latin typeface="+mj-lt"/>
          <a:ea typeface="+mj-ea"/>
          <a:cs typeface="+mj-cs"/>
        </a:defRPr>
      </a:lvl1pPr>
    </p:titleStyle>
    <p:bodyStyle>
      <a:lvl1pPr marL="231775" indent="-231775" algn="l" defTabSz="914400" rtl="0" eaLnBrk="1" latinLnBrk="0" hangingPunct="1">
        <a:lnSpc>
          <a:spcPct val="95000"/>
        </a:lnSpc>
        <a:spcBef>
          <a:spcPts val="1800"/>
        </a:spcBef>
        <a:buFont typeface="Arial" pitchFamily="34" charset="0"/>
        <a:buChar char="•"/>
        <a:defRPr sz="3000" kern="1200">
          <a:solidFill>
            <a:schemeClr val="bg1"/>
          </a:solidFill>
          <a:latin typeface="+mn-lt"/>
          <a:ea typeface="+mn-ea"/>
          <a:cs typeface="+mn-cs"/>
        </a:defRPr>
      </a:lvl1pPr>
      <a:lvl2pPr marL="742950" indent="-285750" algn="l" defTabSz="914400" rtl="0" eaLnBrk="1" latinLnBrk="0" hangingPunct="1">
        <a:lnSpc>
          <a:spcPct val="95000"/>
        </a:lnSpc>
        <a:spcBef>
          <a:spcPts val="9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8" name="Picture 7" descr="EDF Logo.png"/>
          <p:cNvPicPr>
            <a:picLocks noChangeAspect="1"/>
          </p:cNvPicPr>
          <p:nvPr/>
        </p:nvPicPr>
        <p:blipFill>
          <a:blip r:embed="rId4"/>
          <a:stretch>
            <a:fillRect/>
          </a:stretch>
        </p:blipFill>
        <p:spPr>
          <a:xfrm>
            <a:off x="8940801" y="5257800"/>
            <a:ext cx="2882537" cy="1216070"/>
          </a:xfrm>
          <a:prstGeom prst="rect">
            <a:avLst/>
          </a:prstGeom>
        </p:spPr>
      </p:pic>
      <p:pic>
        <p:nvPicPr>
          <p:cNvPr id="4" name="Picture 3"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6" name="Picture 5" descr="edaf_654x319.jpg"/>
          <p:cNvPicPr>
            <a:picLocks noChangeAspect="1"/>
          </p:cNvPicPr>
          <p:nvPr/>
        </p:nvPicPr>
        <p:blipFill>
          <a:blip r:embed="rId5" cstate="print"/>
          <a:stretch>
            <a:fillRect/>
          </a:stretch>
        </p:blipFill>
        <p:spPr>
          <a:xfrm>
            <a:off x="8936736" y="5457444"/>
            <a:ext cx="2657856" cy="972312"/>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8" name="Picture 7" descr="EDF Logo.png"/>
          <p:cNvPicPr>
            <a:picLocks noChangeAspect="1"/>
          </p:cNvPicPr>
          <p:nvPr/>
        </p:nvPicPr>
        <p:blipFill>
          <a:blip r:embed="rId4"/>
          <a:stretch>
            <a:fillRect/>
          </a:stretch>
        </p:blipFill>
        <p:spPr>
          <a:xfrm>
            <a:off x="8940801" y="5257800"/>
            <a:ext cx="2882537" cy="1216070"/>
          </a:xfrm>
          <a:prstGeom prst="rect">
            <a:avLst/>
          </a:prstGeom>
        </p:spPr>
      </p:pic>
      <p:pic>
        <p:nvPicPr>
          <p:cNvPr id="4" name="Picture 3"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9" name="Picture 8" descr="edaf_pac_668x265.jpg"/>
          <p:cNvPicPr>
            <a:picLocks noChangeAspect="1"/>
          </p:cNvPicPr>
          <p:nvPr/>
        </p:nvPicPr>
        <p:blipFill>
          <a:blip r:embed="rId5" cstate="print"/>
          <a:stretch>
            <a:fillRect/>
          </a:stretch>
        </p:blipFill>
        <p:spPr>
          <a:xfrm>
            <a:off x="8936736" y="5445611"/>
            <a:ext cx="2714752" cy="807720"/>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g.png"/>
          <p:cNvPicPr>
            <a:picLocks noChangeAspect="1"/>
          </p:cNvPicPr>
          <p:nvPr/>
        </p:nvPicPr>
        <p:blipFill>
          <a:blip r:embed="rId3"/>
          <a:srcRect t="293" b="982"/>
          <a:stretch>
            <a:fillRect/>
          </a:stretch>
        </p:blipFill>
        <p:spPr>
          <a:xfrm>
            <a:off x="0" y="0"/>
            <a:ext cx="12192000" cy="6858000"/>
          </a:xfrm>
          <a:prstGeom prst="rect">
            <a:avLst/>
          </a:prstGeom>
        </p:spPr>
      </p:pic>
      <p:pic>
        <p:nvPicPr>
          <p:cNvPr id="8" name="Picture 7" descr="SLIDE Background Tweak 2.png"/>
          <p:cNvPicPr>
            <a:picLocks noChangeAspect="1"/>
          </p:cNvPicPr>
          <p:nvPr/>
        </p:nvPicPr>
        <p:blipFill>
          <a:blip r:embed="rId4" cstate="print"/>
          <a:srcRect b="43177"/>
          <a:stretch>
            <a:fillRect/>
          </a:stretch>
        </p:blipFill>
        <p:spPr>
          <a:xfrm>
            <a:off x="1" y="5715000"/>
            <a:ext cx="12190993" cy="11430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LIDE Background Tweak 2.png"/>
          <p:cNvPicPr>
            <a:picLocks noChangeAspect="1"/>
          </p:cNvPicPr>
          <p:nvPr/>
        </p:nvPicPr>
        <p:blipFill>
          <a:blip r:embed="rId6" cstate="print"/>
          <a:srcRect b="43177"/>
          <a:stretch>
            <a:fillRect/>
          </a:stretch>
        </p:blipFill>
        <p:spPr>
          <a:xfrm>
            <a:off x="1" y="5715000"/>
            <a:ext cx="12190993" cy="1143000"/>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 id="2147483654" r:id="rId2"/>
    <p:sldLayoutId id="2147483699" r:id="rId3"/>
    <p:sldLayoutId id="214748371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4" descr="SLIDE Corner Cut.png"/>
          <p:cNvPicPr>
            <a:picLocks noChangeAspect="1"/>
          </p:cNvPicPr>
          <p:nvPr/>
        </p:nvPicPr>
        <p:blipFill>
          <a:blip r:embed="rId8"/>
          <a:srcRect/>
          <a:stretch>
            <a:fillRect/>
          </a:stretch>
        </p:blipFill>
        <p:spPr bwMode="auto">
          <a:xfrm>
            <a:off x="7632701" y="5565776"/>
            <a:ext cx="4559300" cy="1292225"/>
          </a:xfrm>
          <a:prstGeom prst="rect">
            <a:avLst/>
          </a:prstGeom>
          <a:noFill/>
          <a:ln w="9525">
            <a:noFill/>
            <a:miter lim="800000"/>
            <a:headEnd/>
            <a:tailEnd/>
          </a:ln>
        </p:spPr>
      </p:pic>
      <p:sp>
        <p:nvSpPr>
          <p:cNvPr id="3" name="Text Placeholder 2"/>
          <p:cNvSpPr>
            <a:spLocks noGrp="1"/>
          </p:cNvSpPr>
          <p:nvPr>
            <p:ph type="body" idx="1"/>
          </p:nvPr>
        </p:nvSpPr>
        <p:spPr>
          <a:xfrm>
            <a:off x="772584" y="1371601"/>
            <a:ext cx="10809816" cy="427355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7"/>
          <p:cNvSpPr>
            <a:spLocks noGrp="1"/>
          </p:cNvSpPr>
          <p:nvPr>
            <p:ph type="title"/>
          </p:nvPr>
        </p:nvSpPr>
        <p:spPr>
          <a:xfrm>
            <a:off x="772584" y="342900"/>
            <a:ext cx="10809816" cy="685800"/>
          </a:xfrm>
          <a:prstGeom prst="rect">
            <a:avLst/>
          </a:prstGeom>
        </p:spPr>
        <p:txBody>
          <a:bodyPr vert="horz" lIns="0" tIns="0" rIns="0" bIns="0" rtlCol="0" anchor="t" anchorCtr="0">
            <a:normAutofit/>
          </a:bodyPr>
          <a:lstStyle/>
          <a:p>
            <a:r>
              <a:rPr lang="en-US"/>
              <a:t>Click to edit slide title</a:t>
            </a:r>
          </a:p>
        </p:txBody>
      </p:sp>
    </p:spTree>
  </p:cSld>
  <p:clrMap bg1="lt1" tx1="dk1" bg2="lt2" tx2="dk2" accent1="accent1" accent2="accent2" accent3="accent3" accent4="accent4" accent5="accent5" accent6="accent6" hlink="hlink" folHlink="folHlink"/>
  <p:sldLayoutIdLst>
    <p:sldLayoutId id="2147483657" r:id="rId1"/>
    <p:sldLayoutId id="2147483667" r:id="rId2"/>
    <p:sldLayoutId id="2147483659" r:id="rId3"/>
    <p:sldLayoutId id="2147483661" r:id="rId4"/>
    <p:sldLayoutId id="2147483671" r:id="rId5"/>
    <p:sldLayoutId id="2147483714" r:id="rId6"/>
  </p:sldLayoutIdLst>
  <p:txStyles>
    <p:titleStyle>
      <a:lvl1pPr algn="l" defTabSz="914400" rtl="0" eaLnBrk="1" latinLnBrk="0" hangingPunct="1">
        <a:lnSpc>
          <a:spcPct val="95000"/>
        </a:lnSpc>
        <a:spcBef>
          <a:spcPct val="0"/>
        </a:spcBef>
        <a:buNone/>
        <a:defRPr sz="4000" b="1" kern="1200">
          <a:solidFill>
            <a:srgbClr val="173D9A"/>
          </a:solidFill>
          <a:latin typeface="+mj-lt"/>
          <a:ea typeface="+mj-ea"/>
          <a:cs typeface="+mj-cs"/>
        </a:defRPr>
      </a:lvl1pPr>
    </p:titleStyle>
    <p:bodyStyle>
      <a:lvl1pPr marL="231775" indent="-231775" algn="l" defTabSz="914400" rtl="0" eaLnBrk="1" latinLnBrk="0" hangingPunct="1">
        <a:lnSpc>
          <a:spcPct val="95000"/>
        </a:lnSpc>
        <a:spcBef>
          <a:spcPts val="1800"/>
        </a:spcBef>
        <a:buFont typeface="Arial" pitchFamily="34" charset="0"/>
        <a:buChar char="•"/>
        <a:defRPr sz="3000" kern="1200">
          <a:solidFill>
            <a:srgbClr val="173D9A"/>
          </a:solidFill>
          <a:latin typeface="+mn-lt"/>
          <a:ea typeface="+mn-ea"/>
          <a:cs typeface="+mn-cs"/>
        </a:defRPr>
      </a:lvl1pPr>
      <a:lvl2pPr marL="742950" indent="-285750" algn="l" defTabSz="914400" rtl="0" eaLnBrk="1" latinLnBrk="0" hangingPunct="1">
        <a:lnSpc>
          <a:spcPct val="95000"/>
        </a:lnSpc>
        <a:spcBef>
          <a:spcPts val="900"/>
        </a:spcBef>
        <a:buFont typeface="Arial" pitchFamily="34" charset="0"/>
        <a:buChar char="–"/>
        <a:defRPr sz="2400" kern="1200">
          <a:solidFill>
            <a:srgbClr val="173D9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173D9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173D9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173D9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EDF_r_CMYK_287.jpg"/>
          <p:cNvPicPr>
            <a:picLocks noChangeAspect="1"/>
          </p:cNvPicPr>
          <p:nvPr userDrawn="1"/>
        </p:nvPicPr>
        <p:blipFill>
          <a:blip r:embed="rId3"/>
          <a:stretch>
            <a:fillRect/>
          </a:stretch>
        </p:blipFill>
        <p:spPr>
          <a:xfrm>
            <a:off x="7857576" y="5202252"/>
            <a:ext cx="3657600" cy="1240604"/>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edaf_654x319.jpg"/>
          <p:cNvPicPr>
            <a:picLocks noChangeAspect="1"/>
          </p:cNvPicPr>
          <p:nvPr/>
        </p:nvPicPr>
        <p:blipFill>
          <a:blip r:embed="rId3" cstate="print"/>
          <a:stretch>
            <a:fillRect/>
          </a:stretch>
        </p:blipFill>
        <p:spPr>
          <a:xfrm>
            <a:off x="7851649" y="5175057"/>
            <a:ext cx="3480273" cy="127317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edaf_pac_668x265.jpg"/>
          <p:cNvPicPr>
            <a:picLocks noChangeAspect="1"/>
          </p:cNvPicPr>
          <p:nvPr/>
        </p:nvPicPr>
        <p:blipFill>
          <a:blip r:embed="rId3" cstate="print"/>
          <a:stretch>
            <a:fillRect/>
          </a:stretch>
        </p:blipFill>
        <p:spPr>
          <a:xfrm>
            <a:off x="7851649" y="5176670"/>
            <a:ext cx="3481569" cy="1035871"/>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covid19pvi.niehs.nih.gov/"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covid19pvi.niehs.nih.gov/" TargetMode="External"/><Relationship Id="rId2" Type="http://schemas.openxmlformats.org/officeDocument/2006/relationships/hyperlink" Target="https://hgbenviroscreen.org/"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epa.gov/cira/social-vulnerability-report"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hyperlink" Target="https://www.epa.gov/environmentaljustice/white-house-environmental-justice-advisory-council-final-recommendations"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84832" y="230234"/>
            <a:ext cx="8107362" cy="1470025"/>
          </a:xfrm>
        </p:spPr>
        <p:txBody>
          <a:bodyPr/>
          <a:lstStyle/>
          <a:p>
            <a:r>
              <a:rPr lang="en-US"/>
              <a:t>Climate Vulnerability Index (CVI)</a:t>
            </a:r>
          </a:p>
        </p:txBody>
      </p:sp>
      <p:sp>
        <p:nvSpPr>
          <p:cNvPr id="7" name="Subtitle 6"/>
          <p:cNvSpPr>
            <a:spLocks noGrp="1"/>
          </p:cNvSpPr>
          <p:nvPr>
            <p:ph type="subTitle" idx="1"/>
          </p:nvPr>
        </p:nvSpPr>
        <p:spPr>
          <a:xfrm>
            <a:off x="1284832" y="1871817"/>
            <a:ext cx="8107362" cy="3388160"/>
          </a:xfrm>
        </p:spPr>
        <p:txBody>
          <a:bodyPr lIns="0" tIns="0" rIns="0" bIns="0" anchor="t"/>
          <a:lstStyle/>
          <a:p>
            <a:r>
              <a:rPr lang="en-US" dirty="0"/>
              <a:t>A GIS-based Environmental Justice Mapping Tool for the United States</a:t>
            </a:r>
          </a:p>
          <a:p>
            <a:endParaRPr lang="en-US" dirty="0"/>
          </a:p>
          <a:p>
            <a:r>
              <a:rPr lang="en-US" sz="2000" dirty="0"/>
              <a:t>Grace Tee Lewis, Elena Craft, </a:t>
            </a:r>
            <a:r>
              <a:rPr lang="en-US" sz="2000" dirty="0" err="1"/>
              <a:t>Ellu</a:t>
            </a:r>
            <a:r>
              <a:rPr lang="en-US" sz="2000" dirty="0"/>
              <a:t> Nasser, Jeremy Proville, Cloelle Danforth, Sharmila Bhandari, Weihsueh A. Chiu</a:t>
            </a:r>
            <a:endParaRPr lang="en-US" sz="2000" dirty="0">
              <a:cs typeface="Arial"/>
            </a:endParaRPr>
          </a:p>
          <a:p>
            <a:endParaRPr lang="en-US" sz="2000" dirty="0">
              <a:solidFill>
                <a:srgbClr val="FFFF00"/>
              </a:solidFill>
            </a:endParaRPr>
          </a:p>
          <a:p>
            <a:r>
              <a:rPr lang="en-US" sz="2000" dirty="0"/>
              <a:t>Apr 27, 2022</a:t>
            </a:r>
          </a:p>
          <a:p>
            <a:endParaRPr lang="en-US" dirty="0"/>
          </a:p>
        </p:txBody>
      </p:sp>
      <p:pic>
        <p:nvPicPr>
          <p:cNvPr id="4" name="Picture 3">
            <a:extLst>
              <a:ext uri="{FF2B5EF4-FFF2-40B4-BE49-F238E27FC236}">
                <a16:creationId xmlns:a16="http://schemas.microsoft.com/office/drawing/2014/main" id="{0ACCA8F6-9A99-4615-AE80-D446B1CF980E}"/>
              </a:ext>
            </a:extLst>
          </p:cNvPr>
          <p:cNvPicPr>
            <a:picLocks noChangeAspect="1"/>
          </p:cNvPicPr>
          <p:nvPr/>
        </p:nvPicPr>
        <p:blipFill>
          <a:blip r:embed="rId3"/>
          <a:stretch>
            <a:fillRect/>
          </a:stretch>
        </p:blipFill>
        <p:spPr>
          <a:xfrm>
            <a:off x="694207" y="5625737"/>
            <a:ext cx="3418457" cy="829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251920"/>
            <a:ext cx="11419416" cy="685800"/>
          </a:xfrm>
        </p:spPr>
        <p:txBody>
          <a:bodyPr>
            <a:normAutofit/>
          </a:bodyPr>
          <a:lstStyle/>
          <a:p>
            <a:r>
              <a:rPr lang="en-US" dirty="0"/>
              <a:t>Baseline Vulnerability: Infrastructure</a:t>
            </a:r>
            <a:endParaRPr lang="en-US" sz="2000" dirty="0"/>
          </a:p>
        </p:txBody>
      </p:sp>
      <p:sp>
        <p:nvSpPr>
          <p:cNvPr id="5" name="Freeform: Shape 4">
            <a:extLst>
              <a:ext uri="{FF2B5EF4-FFF2-40B4-BE49-F238E27FC236}">
                <a16:creationId xmlns:a16="http://schemas.microsoft.com/office/drawing/2014/main" id="{3DC57C79-A0EB-4AC5-93E8-4856C9F2650D}"/>
              </a:ext>
            </a:extLst>
          </p:cNvPr>
          <p:cNvSpPr/>
          <p:nvPr/>
        </p:nvSpPr>
        <p:spPr>
          <a:xfrm>
            <a:off x="3891476" y="1245438"/>
            <a:ext cx="4765175"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5"/>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2410440" tIns="464693" rIns="1032832" bIns="3453424"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 Communications</a:t>
            </a:r>
          </a:p>
        </p:txBody>
      </p:sp>
      <p:sp>
        <p:nvSpPr>
          <p:cNvPr id="7" name="Freeform: Shape 6">
            <a:extLst>
              <a:ext uri="{FF2B5EF4-FFF2-40B4-BE49-F238E27FC236}">
                <a16:creationId xmlns:a16="http://schemas.microsoft.com/office/drawing/2014/main" id="{278FCCA1-DE1A-4874-85C8-06C2F15B588E}"/>
              </a:ext>
            </a:extLst>
          </p:cNvPr>
          <p:cNvSpPr/>
          <p:nvPr/>
        </p:nvSpPr>
        <p:spPr>
          <a:xfrm>
            <a:off x="3768376" y="1496827"/>
            <a:ext cx="4765175"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229967" tIns="1693703" rIns="135095"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Governance</a:t>
            </a:r>
            <a:endParaRPr lang="en-US" sz="1400" kern="1200" dirty="0">
              <a:solidFill>
                <a:schemeClr val="bg1"/>
              </a:solidFill>
            </a:endParaRPr>
          </a:p>
        </p:txBody>
      </p:sp>
      <p:sp>
        <p:nvSpPr>
          <p:cNvPr id="8" name="Freeform: Shape 7">
            <a:extLst>
              <a:ext uri="{FF2B5EF4-FFF2-40B4-BE49-F238E27FC236}">
                <a16:creationId xmlns:a16="http://schemas.microsoft.com/office/drawing/2014/main" id="{8B63C978-E00D-490B-8385-B2DCED04DBDA}"/>
              </a:ext>
            </a:extLst>
          </p:cNvPr>
          <p:cNvSpPr/>
          <p:nvPr/>
        </p:nvSpPr>
        <p:spPr>
          <a:xfrm>
            <a:off x="3768376" y="1496827"/>
            <a:ext cx="4765175"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034442" tIns="2810986" rIns="464694" bIns="1023335"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Financial Services</a:t>
            </a:r>
          </a:p>
        </p:txBody>
      </p:sp>
      <p:sp>
        <p:nvSpPr>
          <p:cNvPr id="9" name="Freeform: Shape 8">
            <a:extLst>
              <a:ext uri="{FF2B5EF4-FFF2-40B4-BE49-F238E27FC236}">
                <a16:creationId xmlns:a16="http://schemas.microsoft.com/office/drawing/2014/main" id="{8EDAC7A2-5948-48D8-8EEB-D920B1F550F6}"/>
              </a:ext>
            </a:extLst>
          </p:cNvPr>
          <p:cNvSpPr/>
          <p:nvPr/>
        </p:nvSpPr>
        <p:spPr>
          <a:xfrm>
            <a:off x="3768376" y="1496827"/>
            <a:ext cx="4765175"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735602" tIns="3704812" rIns="1735602" bIns="129509"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Dependent Care</a:t>
            </a:r>
          </a:p>
        </p:txBody>
      </p:sp>
      <p:sp>
        <p:nvSpPr>
          <p:cNvPr id="11" name="Freeform: Shape 10">
            <a:extLst>
              <a:ext uri="{FF2B5EF4-FFF2-40B4-BE49-F238E27FC236}">
                <a16:creationId xmlns:a16="http://schemas.microsoft.com/office/drawing/2014/main" id="{43C4283F-113B-4097-8B94-7C29FC8AB0DD}"/>
              </a:ext>
            </a:extLst>
          </p:cNvPr>
          <p:cNvSpPr/>
          <p:nvPr/>
        </p:nvSpPr>
        <p:spPr>
          <a:xfrm>
            <a:off x="3768376" y="1496827"/>
            <a:ext cx="4765175"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464693" tIns="2810986" rIns="3034443" bIns="1023335"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Food, Water, and Waste Management</a:t>
            </a:r>
          </a:p>
        </p:txBody>
      </p:sp>
      <p:sp>
        <p:nvSpPr>
          <p:cNvPr id="14" name="Freeform: Shape 13">
            <a:extLst>
              <a:ext uri="{FF2B5EF4-FFF2-40B4-BE49-F238E27FC236}">
                <a16:creationId xmlns:a16="http://schemas.microsoft.com/office/drawing/2014/main" id="{E401F80B-9051-49B6-BA0B-BB496FDDE24C}"/>
              </a:ext>
            </a:extLst>
          </p:cNvPr>
          <p:cNvSpPr/>
          <p:nvPr/>
        </p:nvSpPr>
        <p:spPr>
          <a:xfrm>
            <a:off x="3768376" y="1496827"/>
            <a:ext cx="4765175"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35095" tIns="1693703" rIns="3229967"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Energy</a:t>
            </a:r>
            <a:endParaRPr lang="en-US" sz="1400" kern="1200" dirty="0">
              <a:solidFill>
                <a:schemeClr val="bg1"/>
              </a:solidFill>
            </a:endParaRPr>
          </a:p>
        </p:txBody>
      </p:sp>
      <p:sp>
        <p:nvSpPr>
          <p:cNvPr id="17" name="Freeform: Shape 16">
            <a:extLst>
              <a:ext uri="{FF2B5EF4-FFF2-40B4-BE49-F238E27FC236}">
                <a16:creationId xmlns:a16="http://schemas.microsoft.com/office/drawing/2014/main" id="{8CD5C967-EBF0-4771-90C0-D4325B760CAE}"/>
              </a:ext>
            </a:extLst>
          </p:cNvPr>
          <p:cNvSpPr/>
          <p:nvPr/>
        </p:nvSpPr>
        <p:spPr>
          <a:xfrm>
            <a:off x="3768376" y="1496827"/>
            <a:ext cx="4765175"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034507" tIns="464693" rIns="2408765" bIns="3453424"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bg1"/>
              </a:solidFill>
            </a:endParaRPr>
          </a:p>
          <a:p>
            <a:pPr marL="0" lvl="0" indent="0" algn="ctr" defTabSz="622300">
              <a:lnSpc>
                <a:spcPct val="90000"/>
              </a:lnSpc>
              <a:spcBef>
                <a:spcPct val="0"/>
              </a:spcBef>
              <a:spcAft>
                <a:spcPct val="35000"/>
              </a:spcAft>
              <a:buNone/>
            </a:pPr>
            <a:endParaRPr lang="en-US" sz="1400" dirty="0">
              <a:solidFill>
                <a:schemeClr val="bg1"/>
              </a:solidFill>
            </a:endParaRPr>
          </a:p>
          <a:p>
            <a:pPr marL="0" lvl="0" indent="0" algn="ctr" defTabSz="622300">
              <a:lnSpc>
                <a:spcPct val="90000"/>
              </a:lnSpc>
              <a:spcBef>
                <a:spcPct val="0"/>
              </a:spcBef>
              <a:spcAft>
                <a:spcPct val="35000"/>
              </a:spcAft>
              <a:buNone/>
            </a:pPr>
            <a:r>
              <a:rPr lang="en-US" sz="1600" kern="1200" dirty="0">
                <a:solidFill>
                  <a:schemeClr val="bg1"/>
                </a:solidFill>
              </a:rPr>
              <a:t>Transportation</a:t>
            </a:r>
          </a:p>
        </p:txBody>
      </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flipV="1">
            <a:off x="7531100" y="1614770"/>
            <a:ext cx="1754128" cy="4784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9285228" y="1245438"/>
            <a:ext cx="2333244" cy="73866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No Broadband/Internet Access</a:t>
            </a:r>
          </a:p>
          <a:p>
            <a:pPr marL="285750" indent="-285750">
              <a:buFont typeface="Arial" panose="020B0604020202020204" pitchFamily="34" charset="0"/>
              <a:buChar char="•"/>
            </a:pPr>
            <a:r>
              <a:rPr lang="en-US" sz="1400" dirty="0"/>
              <a:t>Smartphone Only</a:t>
            </a:r>
          </a:p>
        </p:txBody>
      </p:sp>
      <p:sp>
        <p:nvSpPr>
          <p:cNvPr id="12" name="TextBox 11">
            <a:extLst>
              <a:ext uri="{FF2B5EF4-FFF2-40B4-BE49-F238E27FC236}">
                <a16:creationId xmlns:a16="http://schemas.microsoft.com/office/drawing/2014/main" id="{B5690872-D88A-8943-9AB7-381DD4F95167}"/>
              </a:ext>
            </a:extLst>
          </p:cNvPr>
          <p:cNvSpPr txBox="1"/>
          <p:nvPr/>
        </p:nvSpPr>
        <p:spPr>
          <a:xfrm>
            <a:off x="9285228" y="2102045"/>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Real Estate Taxes</a:t>
            </a:r>
          </a:p>
          <a:p>
            <a:pPr marL="285750" indent="-285750">
              <a:buFont typeface="Arial" panose="020B0604020202020204" pitchFamily="34" charset="0"/>
              <a:buChar char="•"/>
            </a:pPr>
            <a:r>
              <a:rPr lang="en-US" sz="1400" dirty="0"/>
              <a:t>Voter Turnout</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flipV="1">
            <a:off x="8276095" y="2363655"/>
            <a:ext cx="1009133" cy="46197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7935132" y="4772235"/>
            <a:ext cx="1350096" cy="43088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9285228" y="4295181"/>
            <a:ext cx="2333244" cy="1815882"/>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Unbanked Households</a:t>
            </a:r>
          </a:p>
          <a:p>
            <a:pPr marL="285750" indent="-285750">
              <a:buFont typeface="Arial" panose="020B0604020202020204" pitchFamily="34" charset="0"/>
              <a:buChar char="•"/>
            </a:pPr>
            <a:r>
              <a:rPr lang="en-US" sz="1400" dirty="0"/>
              <a:t>Payday Lending</a:t>
            </a:r>
          </a:p>
          <a:p>
            <a:pPr marL="285750" indent="-285750">
              <a:buFont typeface="Arial" panose="020B0604020202020204" pitchFamily="34" charset="0"/>
              <a:buChar char="•"/>
            </a:pPr>
            <a:r>
              <a:rPr lang="en-US" sz="1400" dirty="0"/>
              <a:t>Housing Built 1940-1969</a:t>
            </a:r>
          </a:p>
          <a:p>
            <a:pPr marL="285750" indent="-285750">
              <a:buFont typeface="Arial" panose="020B0604020202020204" pitchFamily="34" charset="0"/>
              <a:buChar char="•"/>
            </a:pPr>
            <a:r>
              <a:rPr lang="en-US" sz="1400" dirty="0"/>
              <a:t>Housing Affordability (renters)</a:t>
            </a:r>
          </a:p>
          <a:p>
            <a:pPr marL="285750" indent="-285750">
              <a:buFont typeface="Arial" panose="020B0604020202020204" pitchFamily="34" charset="0"/>
              <a:buChar char="•"/>
            </a:pPr>
            <a:r>
              <a:rPr lang="en-US" sz="1400" dirty="0"/>
              <a:t>Housing Affordability (owners)</a:t>
            </a:r>
          </a:p>
        </p:txBody>
      </p:sp>
      <p:sp>
        <p:nvSpPr>
          <p:cNvPr id="19" name="TextBox 18">
            <a:extLst>
              <a:ext uri="{FF2B5EF4-FFF2-40B4-BE49-F238E27FC236}">
                <a16:creationId xmlns:a16="http://schemas.microsoft.com/office/drawing/2014/main" id="{F3C197E1-DE6B-EB47-8ACF-1A77AEEA0E78}"/>
              </a:ext>
            </a:extLst>
          </p:cNvPr>
          <p:cNvSpPr txBox="1"/>
          <p:nvPr/>
        </p:nvSpPr>
        <p:spPr>
          <a:xfrm>
            <a:off x="386292" y="1124549"/>
            <a:ext cx="3042708" cy="2462213"/>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Congestion Delay</a:t>
            </a:r>
          </a:p>
          <a:p>
            <a:pPr marL="285750" indent="-285750">
              <a:buFont typeface="Arial" panose="020B0604020202020204" pitchFamily="34" charset="0"/>
              <a:buChar char="•"/>
            </a:pPr>
            <a:r>
              <a:rPr lang="en-US" sz="1400" dirty="0"/>
              <a:t>Flooding Risk to Roads</a:t>
            </a:r>
          </a:p>
          <a:p>
            <a:pPr marL="285750" indent="-285750">
              <a:buFont typeface="Arial" panose="020B0604020202020204" pitchFamily="34" charset="0"/>
              <a:buChar char="•"/>
            </a:pPr>
            <a:r>
              <a:rPr lang="en-US" sz="1400" dirty="0"/>
              <a:t>Access to Hospitals</a:t>
            </a:r>
          </a:p>
          <a:p>
            <a:pPr marL="285750" indent="-285750">
              <a:buFont typeface="Arial" panose="020B0604020202020204" pitchFamily="34" charset="0"/>
              <a:buChar char="•"/>
            </a:pPr>
            <a:r>
              <a:rPr lang="en-US" sz="1400" dirty="0"/>
              <a:t>Total Vehicle Miles Traveled (VMT)</a:t>
            </a:r>
          </a:p>
          <a:p>
            <a:pPr marL="285750" indent="-285750">
              <a:buFont typeface="Arial" panose="020B0604020202020204" pitchFamily="34" charset="0"/>
              <a:buChar char="•"/>
            </a:pPr>
            <a:r>
              <a:rPr lang="en-US" sz="1400" dirty="0"/>
              <a:t>Passenger VMT</a:t>
            </a:r>
          </a:p>
          <a:p>
            <a:pPr marL="285750" indent="-285750">
              <a:buFont typeface="Arial" panose="020B0604020202020204" pitchFamily="34" charset="0"/>
              <a:buChar char="•"/>
            </a:pPr>
            <a:r>
              <a:rPr lang="en-US" sz="1400" dirty="0"/>
              <a:t>Heavy Duty Vehicle VMT</a:t>
            </a:r>
          </a:p>
          <a:p>
            <a:pPr marL="285750" indent="-285750">
              <a:buFont typeface="Arial" panose="020B0604020202020204" pitchFamily="34" charset="0"/>
              <a:buChar char="•"/>
            </a:pPr>
            <a:r>
              <a:rPr lang="en-US" sz="1400" dirty="0"/>
              <a:t>Lane Miles</a:t>
            </a:r>
          </a:p>
          <a:p>
            <a:pPr marL="285750" indent="-285750">
              <a:buFont typeface="Arial" panose="020B0604020202020204" pitchFamily="34" charset="0"/>
              <a:buChar char="•"/>
            </a:pPr>
            <a:r>
              <a:rPr lang="en-US" sz="1400" dirty="0"/>
              <a:t>Truck Lane Miles</a:t>
            </a:r>
          </a:p>
          <a:p>
            <a:pPr marL="285750" indent="-285750">
              <a:buFont typeface="Arial" panose="020B0604020202020204" pitchFamily="34" charset="0"/>
              <a:buChar char="•"/>
            </a:pPr>
            <a:r>
              <a:rPr lang="en-US" sz="1400" dirty="0"/>
              <a:t>Public Transit</a:t>
            </a:r>
          </a:p>
          <a:p>
            <a:pPr marL="285750" indent="-285750">
              <a:buFont typeface="Arial" panose="020B0604020202020204" pitchFamily="34" charset="0"/>
              <a:buChar char="•"/>
            </a:pPr>
            <a:r>
              <a:rPr lang="en-US" sz="1400" dirty="0"/>
              <a:t>Bridge Quality/Maintenance</a:t>
            </a:r>
          </a:p>
        </p:txBody>
      </p:sp>
      <p:cxnSp>
        <p:nvCxnSpPr>
          <p:cNvPr id="20" name="Straight Connector 19">
            <a:extLst>
              <a:ext uri="{FF2B5EF4-FFF2-40B4-BE49-F238E27FC236}">
                <a16:creationId xmlns:a16="http://schemas.microsoft.com/office/drawing/2014/main" id="{DE396F90-8E0A-1243-A5BC-44357A676A36}"/>
              </a:ext>
            </a:extLst>
          </p:cNvPr>
          <p:cNvCxnSpPr>
            <a:cxnSpLocks/>
            <a:stCxn id="19" idx="3"/>
          </p:cNvCxnSpPr>
          <p:nvPr/>
        </p:nvCxnSpPr>
        <p:spPr>
          <a:xfrm flipV="1">
            <a:off x="3429000" y="2247933"/>
            <a:ext cx="963976" cy="10772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C4EDE3-15A9-944A-BFDD-37CDECD9B30D}"/>
              </a:ext>
            </a:extLst>
          </p:cNvPr>
          <p:cNvSpPr txBox="1"/>
          <p:nvPr/>
        </p:nvSpPr>
        <p:spPr>
          <a:xfrm>
            <a:off x="390775" y="5752929"/>
            <a:ext cx="3039990"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Access to Healthy/</a:t>
            </a:r>
            <a:br>
              <a:rPr lang="en-US" sz="1400" dirty="0"/>
            </a:br>
            <a:r>
              <a:rPr lang="en-US" sz="1400" dirty="0"/>
              <a:t>Unhealthy Foods (</a:t>
            </a:r>
            <a:r>
              <a:rPr lang="en-US" sz="1400" dirty="0" err="1"/>
              <a:t>mRFEI</a:t>
            </a:r>
            <a:r>
              <a:rPr lang="en-US" sz="1400" dirty="0"/>
              <a:t>)</a:t>
            </a:r>
          </a:p>
          <a:p>
            <a:pPr marL="285750" indent="-285750">
              <a:buFont typeface="Arial" panose="020B0604020202020204" pitchFamily="34" charset="0"/>
              <a:buChar char="•"/>
            </a:pPr>
            <a:r>
              <a:rPr lang="en-US" sz="1400" dirty="0"/>
              <a:t>Access to Municipal Water</a:t>
            </a:r>
          </a:p>
          <a:p>
            <a:pPr marL="285750" indent="-285750">
              <a:buFont typeface="Arial" panose="020B0604020202020204" pitchFamily="34" charset="0"/>
              <a:buChar char="•"/>
            </a:pPr>
            <a:r>
              <a:rPr lang="en-US" sz="1400" dirty="0"/>
              <a:t>Indoor Plumbing</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3430765" y="5600772"/>
            <a:ext cx="1156733" cy="62921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89010" y="3843463"/>
            <a:ext cx="3039990" cy="116955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Residential Energy Cost Burden</a:t>
            </a:r>
          </a:p>
          <a:p>
            <a:pPr marL="285750" indent="-285750">
              <a:buFont typeface="Arial" panose="020B0604020202020204" pitchFamily="34" charset="0"/>
              <a:buChar char="•"/>
            </a:pPr>
            <a:r>
              <a:rPr lang="en-US" sz="1400" dirty="0"/>
              <a:t>Proximity to Facilities Participating in Air Markets</a:t>
            </a:r>
          </a:p>
          <a:p>
            <a:pPr marL="285750" indent="-285750">
              <a:buFont typeface="Arial" panose="020B0604020202020204" pitchFamily="34" charset="0"/>
              <a:buChar char="•"/>
            </a:pPr>
            <a:r>
              <a:rPr lang="en-US" sz="1400" dirty="0"/>
              <a:t>Share of Energy from Fossil Fuels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3429000" y="3959076"/>
            <a:ext cx="337611" cy="46916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1DB309-D10E-ECF9-3034-03B9F6F64F47}"/>
              </a:ext>
            </a:extLst>
          </p:cNvPr>
          <p:cNvSpPr txBox="1"/>
          <p:nvPr/>
        </p:nvSpPr>
        <p:spPr>
          <a:xfrm>
            <a:off x="9285228" y="6189413"/>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Senior/Disability Care Deserts</a:t>
            </a:r>
          </a:p>
        </p:txBody>
      </p:sp>
      <p:cxnSp>
        <p:nvCxnSpPr>
          <p:cNvPr id="24" name="Straight Connector 23">
            <a:extLst>
              <a:ext uri="{FF2B5EF4-FFF2-40B4-BE49-F238E27FC236}">
                <a16:creationId xmlns:a16="http://schemas.microsoft.com/office/drawing/2014/main" id="{B08C555F-3D21-8663-0003-114B43D64E84}"/>
              </a:ext>
            </a:extLst>
          </p:cNvPr>
          <p:cNvCxnSpPr>
            <a:cxnSpLocks/>
            <a:endCxn id="23" idx="1"/>
          </p:cNvCxnSpPr>
          <p:nvPr/>
        </p:nvCxnSpPr>
        <p:spPr>
          <a:xfrm>
            <a:off x="6803756" y="6110985"/>
            <a:ext cx="2481472" cy="3400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80B1045-A4B5-71D8-3658-144DC2EA2EC3}"/>
              </a:ext>
            </a:extLst>
          </p:cNvPr>
          <p:cNvSpPr/>
          <p:nvPr/>
        </p:nvSpPr>
        <p:spPr>
          <a:xfrm>
            <a:off x="200314" y="1835867"/>
            <a:ext cx="2919608" cy="128317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ine Callout 1 35">
            <a:extLst>
              <a:ext uri="{FF2B5EF4-FFF2-40B4-BE49-F238E27FC236}">
                <a16:creationId xmlns:a16="http://schemas.microsoft.com/office/drawing/2014/main" id="{5A0C4DA1-EAA4-3C31-BE27-B9FF64C930E6}"/>
              </a:ext>
            </a:extLst>
          </p:cNvPr>
          <p:cNvSpPr/>
          <p:nvPr/>
        </p:nvSpPr>
        <p:spPr>
          <a:xfrm>
            <a:off x="3111761" y="1556475"/>
            <a:ext cx="2833101" cy="386911"/>
          </a:xfrm>
          <a:prstGeom prst="borderCallout1">
            <a:avLst>
              <a:gd name="adj1" fmla="val 53315"/>
              <a:gd name="adj2" fmla="val 4879"/>
              <a:gd name="adj3" fmla="val 338634"/>
              <a:gd name="adj4" fmla="val -400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Keep Lane Miles here</a:t>
            </a:r>
          </a:p>
        </p:txBody>
      </p:sp>
      <p:sp>
        <p:nvSpPr>
          <p:cNvPr id="38" name="Line Callout 1 37">
            <a:extLst>
              <a:ext uri="{FF2B5EF4-FFF2-40B4-BE49-F238E27FC236}">
                <a16:creationId xmlns:a16="http://schemas.microsoft.com/office/drawing/2014/main" id="{92BF4A00-CFC8-D93D-6A99-D8F6C6BF0CDF}"/>
              </a:ext>
            </a:extLst>
          </p:cNvPr>
          <p:cNvSpPr/>
          <p:nvPr/>
        </p:nvSpPr>
        <p:spPr>
          <a:xfrm>
            <a:off x="2607851" y="5029353"/>
            <a:ext cx="2553085" cy="813743"/>
          </a:xfrm>
          <a:prstGeom prst="borderCallout1">
            <a:avLst>
              <a:gd name="adj1" fmla="val -4292"/>
              <a:gd name="adj2" fmla="val 25640"/>
              <a:gd name="adj3" fmla="val -86669"/>
              <a:gd name="adj4" fmla="val -6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Environment/Pollution Sources?</a:t>
            </a:r>
          </a:p>
        </p:txBody>
      </p:sp>
      <p:sp>
        <p:nvSpPr>
          <p:cNvPr id="41" name="TextBox 40">
            <a:extLst>
              <a:ext uri="{FF2B5EF4-FFF2-40B4-BE49-F238E27FC236}">
                <a16:creationId xmlns:a16="http://schemas.microsoft.com/office/drawing/2014/main" id="{65B76440-1830-5E05-354F-9A3D1A775F0B}"/>
              </a:ext>
            </a:extLst>
          </p:cNvPr>
          <p:cNvSpPr txBox="1"/>
          <p:nvPr/>
        </p:nvSpPr>
        <p:spPr>
          <a:xfrm>
            <a:off x="9285228" y="2825633"/>
            <a:ext cx="2333244" cy="1384995"/>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GOVERNMENT SERVICES SLICE</a:t>
            </a:r>
          </a:p>
          <a:p>
            <a:pPr marL="285750" indent="-285750">
              <a:buFont typeface="Arial" panose="020B0604020202020204" pitchFamily="34" charset="0"/>
              <a:buChar char="•"/>
            </a:pPr>
            <a:r>
              <a:rPr lang="en-US" sz="1400" dirty="0"/>
              <a:t>Public Library Locations</a:t>
            </a:r>
          </a:p>
          <a:p>
            <a:pPr marL="285750" indent="-285750">
              <a:buFont typeface="Arial" panose="020B0604020202020204" pitchFamily="34" charset="0"/>
              <a:buChar char="•"/>
            </a:pPr>
            <a:r>
              <a:rPr lang="en-US" sz="1400" dirty="0"/>
              <a:t>HUD Public Housing</a:t>
            </a:r>
          </a:p>
          <a:p>
            <a:pPr marL="285750" indent="-285750">
              <a:buFont typeface="Arial" panose="020B0604020202020204" pitchFamily="34" charset="0"/>
              <a:buChar char="•"/>
            </a:pPr>
            <a:r>
              <a:rPr lang="en-US" sz="1400" dirty="0"/>
              <a:t>EV Charging</a:t>
            </a:r>
          </a:p>
        </p:txBody>
      </p:sp>
      <p:sp>
        <p:nvSpPr>
          <p:cNvPr id="46" name="Line Callout 1 45">
            <a:extLst>
              <a:ext uri="{FF2B5EF4-FFF2-40B4-BE49-F238E27FC236}">
                <a16:creationId xmlns:a16="http://schemas.microsoft.com/office/drawing/2014/main" id="{B377E225-D632-9F45-0472-799503F86C0D}"/>
              </a:ext>
            </a:extLst>
          </p:cNvPr>
          <p:cNvSpPr/>
          <p:nvPr/>
        </p:nvSpPr>
        <p:spPr>
          <a:xfrm>
            <a:off x="7476830" y="2942107"/>
            <a:ext cx="1642297" cy="538067"/>
          </a:xfrm>
          <a:prstGeom prst="borderCallout1">
            <a:avLst>
              <a:gd name="adj1" fmla="val 36033"/>
              <a:gd name="adj2" fmla="val 98305"/>
              <a:gd name="adj3" fmla="val 34731"/>
              <a:gd name="adj4" fmla="val 122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into Governance?</a:t>
            </a:r>
          </a:p>
        </p:txBody>
      </p:sp>
      <p:sp>
        <p:nvSpPr>
          <p:cNvPr id="48" name="Line Callout 1 47">
            <a:extLst>
              <a:ext uri="{FF2B5EF4-FFF2-40B4-BE49-F238E27FC236}">
                <a16:creationId xmlns:a16="http://schemas.microsoft.com/office/drawing/2014/main" id="{4850406E-0910-C228-025B-BBA240ACECF8}"/>
              </a:ext>
            </a:extLst>
          </p:cNvPr>
          <p:cNvSpPr/>
          <p:nvPr/>
        </p:nvSpPr>
        <p:spPr>
          <a:xfrm>
            <a:off x="3164741" y="2850012"/>
            <a:ext cx="1996195" cy="538067"/>
          </a:xfrm>
          <a:prstGeom prst="borderCallout1">
            <a:avLst>
              <a:gd name="adj1" fmla="val 50435"/>
              <a:gd name="adj2" fmla="val -2671"/>
              <a:gd name="adj3" fmla="val 63534"/>
              <a:gd name="adj4" fmla="val -74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Adverse Direction Correct?</a:t>
            </a:r>
          </a:p>
        </p:txBody>
      </p:sp>
      <p:sp>
        <p:nvSpPr>
          <p:cNvPr id="49" name="Line Callout 1 48">
            <a:extLst>
              <a:ext uri="{FF2B5EF4-FFF2-40B4-BE49-F238E27FC236}">
                <a16:creationId xmlns:a16="http://schemas.microsoft.com/office/drawing/2014/main" id="{4476F51B-F274-65A6-032A-B125979683C4}"/>
              </a:ext>
            </a:extLst>
          </p:cNvPr>
          <p:cNvSpPr/>
          <p:nvPr/>
        </p:nvSpPr>
        <p:spPr>
          <a:xfrm>
            <a:off x="3323431" y="758541"/>
            <a:ext cx="3039990" cy="813743"/>
          </a:xfrm>
          <a:prstGeom prst="borderCallout1">
            <a:avLst>
              <a:gd name="adj1" fmla="val 50435"/>
              <a:gd name="adj2" fmla="val -2671"/>
              <a:gd name="adj3" fmla="val 164655"/>
              <a:gd name="adj4" fmla="val -40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VMT should be Environment/Transportation Sources?</a:t>
            </a:r>
          </a:p>
        </p:txBody>
      </p:sp>
      <p:sp>
        <p:nvSpPr>
          <p:cNvPr id="50" name="Line Callout 1 49">
            <a:extLst>
              <a:ext uri="{FF2B5EF4-FFF2-40B4-BE49-F238E27FC236}">
                <a16:creationId xmlns:a16="http://schemas.microsoft.com/office/drawing/2014/main" id="{D1658D30-2020-CD7E-1AC8-79A52787C830}"/>
              </a:ext>
            </a:extLst>
          </p:cNvPr>
          <p:cNvSpPr/>
          <p:nvPr/>
        </p:nvSpPr>
        <p:spPr>
          <a:xfrm>
            <a:off x="401624" y="586482"/>
            <a:ext cx="1642297" cy="538067"/>
          </a:xfrm>
          <a:prstGeom prst="borderCallout1">
            <a:avLst>
              <a:gd name="adj1" fmla="val 74333"/>
              <a:gd name="adj2" fmla="val 9509"/>
              <a:gd name="adj3" fmla="val 206922"/>
              <a:gd name="adj4" fmla="val 20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Health?</a:t>
            </a:r>
          </a:p>
        </p:txBody>
      </p:sp>
      <p:sp>
        <p:nvSpPr>
          <p:cNvPr id="53" name="Line Callout 1 52">
            <a:extLst>
              <a:ext uri="{FF2B5EF4-FFF2-40B4-BE49-F238E27FC236}">
                <a16:creationId xmlns:a16="http://schemas.microsoft.com/office/drawing/2014/main" id="{B0E08848-AAE4-E238-D342-6C778D6674C4}"/>
              </a:ext>
            </a:extLst>
          </p:cNvPr>
          <p:cNvSpPr/>
          <p:nvPr/>
        </p:nvSpPr>
        <p:spPr>
          <a:xfrm>
            <a:off x="6566974" y="5073227"/>
            <a:ext cx="2841354" cy="340006"/>
          </a:xfrm>
          <a:prstGeom prst="borderCallout1">
            <a:avLst>
              <a:gd name="adj1" fmla="val 36033"/>
              <a:gd name="adj2" fmla="val 98305"/>
              <a:gd name="adj3" fmla="val -18830"/>
              <a:gd name="adj4" fmla="val 111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Social / Housing</a:t>
            </a:r>
          </a:p>
        </p:txBody>
      </p:sp>
      <p:cxnSp>
        <p:nvCxnSpPr>
          <p:cNvPr id="56" name="Straight Arrow Connector 55">
            <a:extLst>
              <a:ext uri="{FF2B5EF4-FFF2-40B4-BE49-F238E27FC236}">
                <a16:creationId xmlns:a16="http://schemas.microsoft.com/office/drawing/2014/main" id="{915FDDB7-DEC6-BA05-E77E-50D8B67C2B5E}"/>
              </a:ext>
            </a:extLst>
          </p:cNvPr>
          <p:cNvCxnSpPr>
            <a:cxnSpLocks/>
          </p:cNvCxnSpPr>
          <p:nvPr/>
        </p:nvCxnSpPr>
        <p:spPr>
          <a:xfrm flipH="1">
            <a:off x="3111761" y="4105124"/>
            <a:ext cx="6296567" cy="1900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C2868F6-AAFA-B022-977D-34827E3EA489}"/>
              </a:ext>
            </a:extLst>
          </p:cNvPr>
          <p:cNvSpPr txBox="1"/>
          <p:nvPr/>
        </p:nvSpPr>
        <p:spPr>
          <a:xfrm>
            <a:off x="8492693" y="3767688"/>
            <a:ext cx="915635" cy="369332"/>
          </a:xfrm>
          <a:prstGeom prst="rect">
            <a:avLst/>
          </a:prstGeom>
          <a:noFill/>
        </p:spPr>
        <p:txBody>
          <a:bodyPr wrap="square" rtlCol="0">
            <a:spAutoFit/>
          </a:bodyPr>
          <a:lstStyle/>
          <a:p>
            <a:r>
              <a:rPr lang="en-US" b="1" dirty="0">
                <a:solidFill>
                  <a:srgbClr val="FF0000"/>
                </a:solidFill>
              </a:rPr>
              <a:t>Move?</a:t>
            </a:r>
          </a:p>
        </p:txBody>
      </p:sp>
    </p:spTree>
    <p:extLst>
      <p:ext uri="{BB962C8B-B14F-4D97-AF65-F5344CB8AC3E}">
        <p14:creationId xmlns:p14="http://schemas.microsoft.com/office/powerpoint/2010/main" val="4126360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17937" y="369018"/>
            <a:ext cx="11419416" cy="685800"/>
          </a:xfrm>
        </p:spPr>
        <p:txBody>
          <a:bodyPr>
            <a:normAutofit/>
          </a:bodyPr>
          <a:lstStyle/>
          <a:p>
            <a:r>
              <a:rPr lang="en-US" dirty="0"/>
              <a:t>Baseline Vulnerability: Environment</a:t>
            </a:r>
            <a:endParaRPr lang="en-US" sz="2000" dirty="0"/>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2385690893"/>
              </p:ext>
            </p:extLst>
          </p:nvPr>
        </p:nvGraphicFramePr>
        <p:xfrm>
          <a:off x="0" y="1166813"/>
          <a:ext cx="10863263" cy="55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p:cNvCxnSpPr>
          <p:nvPr/>
        </p:nvCxnSpPr>
        <p:spPr>
          <a:xfrm>
            <a:off x="6955632" y="2061307"/>
            <a:ext cx="151151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467146" y="1098169"/>
            <a:ext cx="3270207" cy="332398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Risk-Screening Environmental Indicators (RSEI) </a:t>
            </a:r>
          </a:p>
          <a:p>
            <a:pPr marL="285750" indent="-285750">
              <a:buFont typeface="Arial" panose="020B0604020202020204" pitchFamily="34" charset="0"/>
              <a:buChar char="•"/>
            </a:pPr>
            <a:r>
              <a:rPr lang="en-US" sz="1400" dirty="0"/>
              <a:t>Major direct dischargers to water</a:t>
            </a:r>
          </a:p>
          <a:p>
            <a:pPr marL="285750" indent="-285750">
              <a:buFont typeface="Arial" panose="020B0604020202020204" pitchFamily="34" charset="0"/>
              <a:buChar char="•"/>
            </a:pPr>
            <a:r>
              <a:rPr lang="en-US" sz="1400" dirty="0"/>
              <a:t>Proximity to National Priorities List (NPL) sites</a:t>
            </a:r>
          </a:p>
          <a:p>
            <a:pPr marL="285750" indent="-285750">
              <a:buFont typeface="Arial" panose="020B0604020202020204" pitchFamily="34" charset="0"/>
              <a:buChar char="•"/>
            </a:pPr>
            <a:r>
              <a:rPr lang="en-US" sz="1400" dirty="0"/>
              <a:t>Proximity to Treatment Storage and Disposal (TSDF) facilities</a:t>
            </a:r>
          </a:p>
          <a:p>
            <a:pPr marL="285750" indent="-285750">
              <a:buFont typeface="Arial" panose="020B0604020202020204" pitchFamily="34" charset="0"/>
              <a:buChar char="•"/>
            </a:pPr>
            <a:r>
              <a:rPr lang="en-US" sz="1400" dirty="0"/>
              <a:t>Proximity to Hazardous Waste Generators</a:t>
            </a:r>
          </a:p>
          <a:p>
            <a:pPr marL="285750" indent="-285750">
              <a:buFont typeface="Arial" panose="020B0604020202020204" pitchFamily="34" charset="0"/>
              <a:buChar char="•"/>
            </a:pPr>
            <a:r>
              <a:rPr lang="en-US" sz="1400" dirty="0"/>
              <a:t>Proximity to Facility with Enforcement/Violation</a:t>
            </a:r>
          </a:p>
          <a:p>
            <a:pPr marL="285750" indent="-285750">
              <a:buFont typeface="Arial" panose="020B0604020202020204" pitchFamily="34" charset="0"/>
              <a:buChar char="•"/>
            </a:pPr>
            <a:r>
              <a:rPr lang="en-US" sz="1400" dirty="0"/>
              <a:t>Proximity to Landfills</a:t>
            </a:r>
          </a:p>
          <a:p>
            <a:pPr marL="285750" indent="-285750">
              <a:buFont typeface="Arial" panose="020B0604020202020204" pitchFamily="34" charset="0"/>
              <a:buChar char="•"/>
            </a:pPr>
            <a:r>
              <a:rPr lang="en-US" sz="1400" dirty="0"/>
              <a:t>Proximity to TSCA Facilities</a:t>
            </a:r>
          </a:p>
          <a:p>
            <a:pPr marL="285750" indent="-285750">
              <a:buFont typeface="Arial" panose="020B0604020202020204" pitchFamily="34" charset="0"/>
              <a:buChar char="•"/>
            </a:pPr>
            <a:r>
              <a:rPr lang="en-US" sz="1400" dirty="0"/>
              <a:t>Proximity to Risk Management Plan (RMP) facilities</a:t>
            </a:r>
          </a:p>
        </p:txBody>
      </p:sp>
      <p:sp>
        <p:nvSpPr>
          <p:cNvPr id="12" name="TextBox 11">
            <a:extLst>
              <a:ext uri="{FF2B5EF4-FFF2-40B4-BE49-F238E27FC236}">
                <a16:creationId xmlns:a16="http://schemas.microsoft.com/office/drawing/2014/main" id="{B5690872-D88A-8943-9AB7-381DD4F95167}"/>
              </a:ext>
            </a:extLst>
          </p:cNvPr>
          <p:cNvSpPr txBox="1"/>
          <p:nvPr/>
        </p:nvSpPr>
        <p:spPr>
          <a:xfrm>
            <a:off x="8467146" y="4674408"/>
            <a:ext cx="3270207" cy="30777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Agricultural Pesticides</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7585754" y="4828297"/>
            <a:ext cx="8813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stCxn id="16" idx="3"/>
          </p:cNvCxnSpPr>
          <p:nvPr/>
        </p:nvCxnSpPr>
        <p:spPr>
          <a:xfrm>
            <a:off x="2733675" y="3767928"/>
            <a:ext cx="27807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317937" y="3183152"/>
            <a:ext cx="2415738" cy="116955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a:t>
            </a:r>
          </a:p>
          <a:p>
            <a:pPr marL="285750" indent="-285750">
              <a:buFont typeface="Arial" panose="020B0604020202020204" pitchFamily="34" charset="0"/>
              <a:buChar char="•"/>
            </a:pPr>
            <a:r>
              <a:rPr lang="en-US" sz="1400" dirty="0"/>
              <a:t>NO</a:t>
            </a:r>
            <a:r>
              <a:rPr lang="en-US" sz="1400" baseline="-25000" dirty="0"/>
              <a:t>2</a:t>
            </a:r>
          </a:p>
          <a:p>
            <a:pPr marL="285750" indent="-285750">
              <a:buFont typeface="Arial" panose="020B0604020202020204" pitchFamily="34" charset="0"/>
              <a:buChar char="•"/>
            </a:pPr>
            <a:r>
              <a:rPr lang="en-US" sz="1400" dirty="0"/>
              <a:t>O</a:t>
            </a:r>
            <a:r>
              <a:rPr lang="en-US" sz="1400" baseline="-25000" dirty="0"/>
              <a:t>3</a:t>
            </a:r>
          </a:p>
          <a:p>
            <a:pPr marL="285750" indent="-285750">
              <a:buFont typeface="Arial" panose="020B0604020202020204" pitchFamily="34" charset="0"/>
              <a:buChar char="•"/>
            </a:pPr>
            <a:r>
              <a:rPr lang="en-US" sz="1400" dirty="0"/>
              <a:t>State energy-related CO</a:t>
            </a:r>
            <a:r>
              <a:rPr lang="en-US" sz="1400" baseline="-25000" dirty="0"/>
              <a:t>2</a:t>
            </a:r>
            <a:endParaRPr lang="en-US" sz="1400" dirty="0"/>
          </a:p>
        </p:txBody>
      </p:sp>
      <p:sp>
        <p:nvSpPr>
          <p:cNvPr id="25" name="TextBox 24">
            <a:extLst>
              <a:ext uri="{FF2B5EF4-FFF2-40B4-BE49-F238E27FC236}">
                <a16:creationId xmlns:a16="http://schemas.microsoft.com/office/drawing/2014/main" id="{CAC4EDE3-15A9-944A-BFDD-37CDECD9B30D}"/>
              </a:ext>
            </a:extLst>
          </p:cNvPr>
          <p:cNvSpPr txBox="1"/>
          <p:nvPr/>
        </p:nvSpPr>
        <p:spPr>
          <a:xfrm>
            <a:off x="8467146" y="5182665"/>
            <a:ext cx="3270207" cy="1384995"/>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Parks/Greenspace</a:t>
            </a:r>
          </a:p>
          <a:p>
            <a:pPr marL="285750" indent="-285750">
              <a:buFont typeface="Arial" panose="020B0604020202020204" pitchFamily="34" charset="0"/>
              <a:buChar char="•"/>
            </a:pPr>
            <a:r>
              <a:rPr lang="en-US" sz="1400" dirty="0"/>
              <a:t>Impermeable Surfaces</a:t>
            </a:r>
          </a:p>
          <a:p>
            <a:pPr marL="285750" indent="-285750">
              <a:buFont typeface="Arial" panose="020B0604020202020204" pitchFamily="34" charset="0"/>
              <a:buChar char="•"/>
            </a:pPr>
            <a:r>
              <a:rPr lang="en-US" sz="1400" dirty="0"/>
              <a:t>Forest Land Cover</a:t>
            </a:r>
          </a:p>
          <a:p>
            <a:pPr marL="285750" indent="-285750">
              <a:buFont typeface="Arial" panose="020B0604020202020204" pitchFamily="34" charset="0"/>
              <a:buChar char="•"/>
            </a:pPr>
            <a:r>
              <a:rPr lang="en-US" sz="1400" dirty="0">
                <a:solidFill>
                  <a:schemeClr val="tx1"/>
                </a:solidFill>
              </a:rPr>
              <a:t>Native American Lands</a:t>
            </a:r>
          </a:p>
          <a:p>
            <a:pPr marL="285750" indent="-285750">
              <a:buFont typeface="Arial" panose="020B0604020202020204" pitchFamily="34" charset="0"/>
              <a:buChar char="•"/>
            </a:pPr>
            <a:r>
              <a:rPr lang="en-US" sz="1400" dirty="0">
                <a:solidFill>
                  <a:schemeClr val="tx1"/>
                </a:solidFill>
              </a:rPr>
              <a:t>Proximity to </a:t>
            </a:r>
            <a:r>
              <a:rPr lang="en-US" sz="1400" dirty="0" err="1">
                <a:solidFill>
                  <a:schemeClr val="tx1"/>
                </a:solidFill>
              </a:rPr>
              <a:t>petrochem</a:t>
            </a: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Proximity to metal recyclers</a:t>
            </a:r>
          </a:p>
        </p:txBody>
      </p:sp>
      <p:cxnSp>
        <p:nvCxnSpPr>
          <p:cNvPr id="26" name="Straight Connector 25">
            <a:extLst>
              <a:ext uri="{FF2B5EF4-FFF2-40B4-BE49-F238E27FC236}">
                <a16:creationId xmlns:a16="http://schemas.microsoft.com/office/drawing/2014/main" id="{636C1691-48B8-064B-8CCF-FC412C96F52D}"/>
              </a:ext>
            </a:extLst>
          </p:cNvPr>
          <p:cNvCxnSpPr>
            <a:cxnSpLocks/>
            <a:endCxn id="25" idx="1"/>
          </p:cNvCxnSpPr>
          <p:nvPr/>
        </p:nvCxnSpPr>
        <p:spPr>
          <a:xfrm>
            <a:off x="7113722" y="5659719"/>
            <a:ext cx="1353424" cy="21544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17938" y="1728157"/>
            <a:ext cx="2415738" cy="116955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Port Cancer Risk.1</a:t>
            </a:r>
          </a:p>
          <a:p>
            <a:pPr marL="285750" indent="-285750">
              <a:buFont typeface="Arial" panose="020B0604020202020204" pitchFamily="34" charset="0"/>
              <a:buChar char="•"/>
            </a:pPr>
            <a:r>
              <a:rPr lang="en-US" sz="1400" dirty="0"/>
              <a:t>Port Cancer Risk.2</a:t>
            </a:r>
          </a:p>
          <a:p>
            <a:pPr marL="285750" indent="-285750">
              <a:buFont typeface="Arial" panose="020B0604020202020204" pitchFamily="34" charset="0"/>
              <a:buChar char="•"/>
            </a:pPr>
            <a:r>
              <a:rPr lang="en-US" sz="1400" dirty="0"/>
              <a:t>Locomotive Cancer Risk</a:t>
            </a:r>
          </a:p>
          <a:p>
            <a:pPr marL="285750" indent="-285750">
              <a:buFont typeface="Arial" panose="020B0604020202020204" pitchFamily="34" charset="0"/>
              <a:buChar char="•"/>
            </a:pPr>
            <a:r>
              <a:rPr lang="en-US" sz="1400" dirty="0"/>
              <a:t>Railyard Cancer Risk</a:t>
            </a:r>
          </a:p>
          <a:p>
            <a:pPr marL="285750" indent="-285750">
              <a:buFont typeface="Arial" panose="020B0604020202020204" pitchFamily="34" charset="0"/>
              <a:buChar char="•"/>
            </a:pPr>
            <a:r>
              <a:rPr lang="en-US" sz="1400" dirty="0"/>
              <a:t>Shipping Cancer Risk</a:t>
            </a:r>
            <a:endParaRPr lang="en-US" sz="1400" dirty="0">
              <a:solidFill>
                <a:schemeClr val="tx1"/>
              </a:solidFill>
            </a:endParaRP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2733676" y="2205211"/>
            <a:ext cx="1143903" cy="1077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BDCD53EA-7B7B-5D73-8601-D00165726A04}"/>
              </a:ext>
            </a:extLst>
          </p:cNvPr>
          <p:cNvSpPr/>
          <p:nvPr/>
        </p:nvSpPr>
        <p:spPr>
          <a:xfrm>
            <a:off x="7950631" y="1859797"/>
            <a:ext cx="821410" cy="243323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0B8D5E1-EAAA-872A-27B3-7AB15770B1BD}"/>
              </a:ext>
            </a:extLst>
          </p:cNvPr>
          <p:cNvCxnSpPr>
            <a:cxnSpLocks/>
          </p:cNvCxnSpPr>
          <p:nvPr/>
        </p:nvCxnSpPr>
        <p:spPr>
          <a:xfrm flipH="1">
            <a:off x="4819973" y="3053166"/>
            <a:ext cx="3130658" cy="1743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485416-83D5-A926-74E8-A3D5759732B6}"/>
              </a:ext>
            </a:extLst>
          </p:cNvPr>
          <p:cNvSpPr txBox="1"/>
          <p:nvPr/>
        </p:nvSpPr>
        <p:spPr>
          <a:xfrm>
            <a:off x="7585754" y="2669320"/>
            <a:ext cx="915635" cy="369332"/>
          </a:xfrm>
          <a:prstGeom prst="rect">
            <a:avLst/>
          </a:prstGeom>
          <a:noFill/>
        </p:spPr>
        <p:txBody>
          <a:bodyPr wrap="square" rtlCol="0">
            <a:spAutoFit/>
          </a:bodyPr>
          <a:lstStyle/>
          <a:p>
            <a:r>
              <a:rPr lang="en-US" b="1" dirty="0">
                <a:solidFill>
                  <a:srgbClr val="FF0000"/>
                </a:solidFill>
              </a:rPr>
              <a:t>Move?</a:t>
            </a:r>
          </a:p>
        </p:txBody>
      </p:sp>
      <p:sp>
        <p:nvSpPr>
          <p:cNvPr id="21" name="TextBox 20">
            <a:extLst>
              <a:ext uri="{FF2B5EF4-FFF2-40B4-BE49-F238E27FC236}">
                <a16:creationId xmlns:a16="http://schemas.microsoft.com/office/drawing/2014/main" id="{0762FDD6-2139-E012-2C1F-6EBF63DE9DB9}"/>
              </a:ext>
            </a:extLst>
          </p:cNvPr>
          <p:cNvSpPr txBox="1"/>
          <p:nvPr/>
        </p:nvSpPr>
        <p:spPr>
          <a:xfrm>
            <a:off x="6464075" y="6237262"/>
            <a:ext cx="2003072" cy="523220"/>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PORTS Slice</a:t>
            </a:r>
          </a:p>
          <a:p>
            <a:pPr marL="285750" indent="-285750">
              <a:buFont typeface="Arial" panose="020B0604020202020204" pitchFamily="34" charset="0"/>
              <a:buChar char="•"/>
            </a:pPr>
            <a:r>
              <a:rPr lang="en-US" sz="1400" dirty="0"/>
              <a:t>Proximity to Ports</a:t>
            </a:r>
          </a:p>
        </p:txBody>
      </p:sp>
      <p:cxnSp>
        <p:nvCxnSpPr>
          <p:cNvPr id="22" name="Straight Arrow Connector 21">
            <a:extLst>
              <a:ext uri="{FF2B5EF4-FFF2-40B4-BE49-F238E27FC236}">
                <a16:creationId xmlns:a16="http://schemas.microsoft.com/office/drawing/2014/main" id="{D49321DC-41F7-1665-7723-B274BE9AF69E}"/>
              </a:ext>
            </a:extLst>
          </p:cNvPr>
          <p:cNvCxnSpPr>
            <a:cxnSpLocks/>
            <a:stCxn id="21" idx="1"/>
          </p:cNvCxnSpPr>
          <p:nvPr/>
        </p:nvCxnSpPr>
        <p:spPr>
          <a:xfrm flipH="1" flipV="1">
            <a:off x="4854560" y="3038652"/>
            <a:ext cx="1609515" cy="34602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9BE9028-9E80-8763-9D25-385369999F10}"/>
              </a:ext>
            </a:extLst>
          </p:cNvPr>
          <p:cNvSpPr txBox="1"/>
          <p:nvPr/>
        </p:nvSpPr>
        <p:spPr>
          <a:xfrm>
            <a:off x="5492703" y="6414671"/>
            <a:ext cx="1206594" cy="369332"/>
          </a:xfrm>
          <a:prstGeom prst="rect">
            <a:avLst/>
          </a:prstGeom>
          <a:noFill/>
        </p:spPr>
        <p:txBody>
          <a:bodyPr wrap="square" rtlCol="0">
            <a:spAutoFit/>
          </a:bodyPr>
          <a:lstStyle/>
          <a:p>
            <a:r>
              <a:rPr lang="en-US" b="1" dirty="0">
                <a:solidFill>
                  <a:srgbClr val="FF0000"/>
                </a:solidFill>
              </a:rPr>
              <a:t>Move?</a:t>
            </a:r>
          </a:p>
        </p:txBody>
      </p:sp>
      <p:sp>
        <p:nvSpPr>
          <p:cNvPr id="27" name="TextBox 26">
            <a:extLst>
              <a:ext uri="{FF2B5EF4-FFF2-40B4-BE49-F238E27FC236}">
                <a16:creationId xmlns:a16="http://schemas.microsoft.com/office/drawing/2014/main" id="{7F01A8DD-F706-9279-7C8C-D74F0655E3F9}"/>
              </a:ext>
            </a:extLst>
          </p:cNvPr>
          <p:cNvSpPr txBox="1"/>
          <p:nvPr/>
        </p:nvSpPr>
        <p:spPr>
          <a:xfrm>
            <a:off x="317937" y="4967221"/>
            <a:ext cx="2415738" cy="116955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AIR POLLUTANT SLICE</a:t>
            </a:r>
          </a:p>
          <a:p>
            <a:pPr marL="285750" indent="-285750">
              <a:buFont typeface="Arial" panose="020B0604020202020204" pitchFamily="34" charset="0"/>
              <a:buChar char="•"/>
            </a:pPr>
            <a:r>
              <a:rPr lang="en-US" sz="1400" dirty="0"/>
              <a:t>Black Carbon</a:t>
            </a:r>
          </a:p>
          <a:p>
            <a:pPr marL="285750" indent="-285750">
              <a:buFont typeface="Arial" panose="020B0604020202020204" pitchFamily="34" charset="0"/>
              <a:buChar char="•"/>
            </a:pPr>
            <a:r>
              <a:rPr lang="en-US" sz="1400" dirty="0"/>
              <a:t>Lead in Drinking Water</a:t>
            </a:r>
          </a:p>
          <a:p>
            <a:pPr marL="285750" indent="-285750">
              <a:buFont typeface="Arial" panose="020B0604020202020204" pitchFamily="34" charset="0"/>
              <a:buChar char="•"/>
            </a:pPr>
            <a:r>
              <a:rPr lang="en-US" sz="1400" dirty="0"/>
              <a:t>Lead Paint: Housing units built before 1960</a:t>
            </a:r>
          </a:p>
        </p:txBody>
      </p:sp>
      <p:cxnSp>
        <p:nvCxnSpPr>
          <p:cNvPr id="28" name="Straight Arrow Connector 27">
            <a:extLst>
              <a:ext uri="{FF2B5EF4-FFF2-40B4-BE49-F238E27FC236}">
                <a16:creationId xmlns:a16="http://schemas.microsoft.com/office/drawing/2014/main" id="{D7FF58A8-C435-3562-A038-3FA7EBFCA3FE}"/>
              </a:ext>
            </a:extLst>
          </p:cNvPr>
          <p:cNvCxnSpPr>
            <a:cxnSpLocks/>
          </p:cNvCxnSpPr>
          <p:nvPr/>
        </p:nvCxnSpPr>
        <p:spPr>
          <a:xfrm flipV="1">
            <a:off x="1889520" y="4521980"/>
            <a:ext cx="2093160" cy="7932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908728-D689-2A43-FBD2-A6B9342F071D}"/>
              </a:ext>
            </a:extLst>
          </p:cNvPr>
          <p:cNvSpPr txBox="1"/>
          <p:nvPr/>
        </p:nvSpPr>
        <p:spPr>
          <a:xfrm>
            <a:off x="2275857" y="5064293"/>
            <a:ext cx="915635" cy="369332"/>
          </a:xfrm>
          <a:prstGeom prst="rect">
            <a:avLst/>
          </a:prstGeom>
          <a:noFill/>
        </p:spPr>
        <p:txBody>
          <a:bodyPr wrap="square" rtlCol="0">
            <a:spAutoFit/>
          </a:bodyPr>
          <a:lstStyle/>
          <a:p>
            <a:r>
              <a:rPr lang="en-US" b="1" dirty="0">
                <a:solidFill>
                  <a:srgbClr val="FF0000"/>
                </a:solidFill>
              </a:rPr>
              <a:t>Move?</a:t>
            </a:r>
          </a:p>
        </p:txBody>
      </p:sp>
      <p:sp>
        <p:nvSpPr>
          <p:cNvPr id="31" name="TextBox 30">
            <a:extLst>
              <a:ext uri="{FF2B5EF4-FFF2-40B4-BE49-F238E27FC236}">
                <a16:creationId xmlns:a16="http://schemas.microsoft.com/office/drawing/2014/main" id="{19BB0DAA-A4AD-0F0A-02FD-BBFE93EDF828}"/>
              </a:ext>
            </a:extLst>
          </p:cNvPr>
          <p:cNvSpPr txBox="1"/>
          <p:nvPr/>
        </p:nvSpPr>
        <p:spPr>
          <a:xfrm>
            <a:off x="317937" y="6291560"/>
            <a:ext cx="2415738" cy="523220"/>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Superfund Sites</a:t>
            </a:r>
          </a:p>
          <a:p>
            <a:pPr marL="285750" indent="-285750">
              <a:buFont typeface="Arial" panose="020B0604020202020204" pitchFamily="34" charset="0"/>
              <a:buChar char="•"/>
            </a:pPr>
            <a:r>
              <a:rPr lang="en-US" sz="1400" dirty="0">
                <a:solidFill>
                  <a:schemeClr val="tx1"/>
                </a:solidFill>
              </a:rPr>
              <a:t>Brownfields</a:t>
            </a:r>
          </a:p>
        </p:txBody>
      </p:sp>
      <p:cxnSp>
        <p:nvCxnSpPr>
          <p:cNvPr id="32" name="Straight Connector 31">
            <a:extLst>
              <a:ext uri="{FF2B5EF4-FFF2-40B4-BE49-F238E27FC236}">
                <a16:creationId xmlns:a16="http://schemas.microsoft.com/office/drawing/2014/main" id="{6955DCB5-9EF7-F617-931B-7202FC431624}"/>
              </a:ext>
            </a:extLst>
          </p:cNvPr>
          <p:cNvCxnSpPr>
            <a:cxnSpLocks/>
            <a:stCxn id="31" idx="3"/>
          </p:cNvCxnSpPr>
          <p:nvPr/>
        </p:nvCxnSpPr>
        <p:spPr>
          <a:xfrm flipV="1">
            <a:off x="2733675" y="5685486"/>
            <a:ext cx="1128981" cy="86768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Line Callout 1 34">
            <a:extLst>
              <a:ext uri="{FF2B5EF4-FFF2-40B4-BE49-F238E27FC236}">
                <a16:creationId xmlns:a16="http://schemas.microsoft.com/office/drawing/2014/main" id="{592AC6C9-9578-344E-E385-0AF1D2353D11}"/>
              </a:ext>
            </a:extLst>
          </p:cNvPr>
          <p:cNvSpPr/>
          <p:nvPr/>
        </p:nvSpPr>
        <p:spPr>
          <a:xfrm>
            <a:off x="2438136" y="1129853"/>
            <a:ext cx="1720057" cy="450166"/>
          </a:xfrm>
          <a:prstGeom prst="borderCallout1">
            <a:avLst>
              <a:gd name="adj1" fmla="val 50435"/>
              <a:gd name="adj2" fmla="val -2671"/>
              <a:gd name="adj3" fmla="val 164655"/>
              <a:gd name="adj4" fmla="val -40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VMT to here?</a:t>
            </a:r>
          </a:p>
        </p:txBody>
      </p:sp>
      <p:sp>
        <p:nvSpPr>
          <p:cNvPr id="38" name="Line Callout 1 37">
            <a:extLst>
              <a:ext uri="{FF2B5EF4-FFF2-40B4-BE49-F238E27FC236}">
                <a16:creationId xmlns:a16="http://schemas.microsoft.com/office/drawing/2014/main" id="{D4626754-772A-2F77-CA8D-B6BFAE7A8C13}"/>
              </a:ext>
            </a:extLst>
          </p:cNvPr>
          <p:cNvSpPr/>
          <p:nvPr/>
        </p:nvSpPr>
        <p:spPr>
          <a:xfrm>
            <a:off x="1096844" y="4321925"/>
            <a:ext cx="2415738" cy="539752"/>
          </a:xfrm>
          <a:prstGeom prst="borderCallout1">
            <a:avLst>
              <a:gd name="adj1" fmla="val 52837"/>
              <a:gd name="adj2" fmla="val -6394"/>
              <a:gd name="adj3" fmla="val -66903"/>
              <a:gd name="adj4" fmla="val -209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CC: Social &amp; Econ/Transition</a:t>
            </a:r>
          </a:p>
        </p:txBody>
      </p:sp>
      <p:sp>
        <p:nvSpPr>
          <p:cNvPr id="40" name="Line Callout 1 39">
            <a:extLst>
              <a:ext uri="{FF2B5EF4-FFF2-40B4-BE49-F238E27FC236}">
                <a16:creationId xmlns:a16="http://schemas.microsoft.com/office/drawing/2014/main" id="{09BE22BE-D46C-F1B2-4D16-CD4793CB9980}"/>
              </a:ext>
            </a:extLst>
          </p:cNvPr>
          <p:cNvSpPr/>
          <p:nvPr/>
        </p:nvSpPr>
        <p:spPr>
          <a:xfrm>
            <a:off x="2400724" y="5814821"/>
            <a:ext cx="1914907" cy="539752"/>
          </a:xfrm>
          <a:prstGeom prst="borderCallout1">
            <a:avLst>
              <a:gd name="adj1" fmla="val 50435"/>
              <a:gd name="adj2" fmla="val -2671"/>
              <a:gd name="adj3" fmla="val -10050"/>
              <a:gd name="adj4" fmla="val -126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gets own slice?</a:t>
            </a:r>
          </a:p>
        </p:txBody>
      </p:sp>
      <p:cxnSp>
        <p:nvCxnSpPr>
          <p:cNvPr id="42" name="Straight Arrow Connector 41">
            <a:extLst>
              <a:ext uri="{FF2B5EF4-FFF2-40B4-BE49-F238E27FC236}">
                <a16:creationId xmlns:a16="http://schemas.microsoft.com/office/drawing/2014/main" id="{277B11D4-2ED0-D8E1-0810-975630DE7376}"/>
              </a:ext>
            </a:extLst>
          </p:cNvPr>
          <p:cNvCxnSpPr>
            <a:cxnSpLocks/>
          </p:cNvCxnSpPr>
          <p:nvPr/>
        </p:nvCxnSpPr>
        <p:spPr>
          <a:xfrm flipH="1" flipV="1">
            <a:off x="5014822" y="5182665"/>
            <a:ext cx="3770773" cy="10545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8613DE-1E4A-9AAF-0C9C-12C776396D72}"/>
              </a:ext>
            </a:extLst>
          </p:cNvPr>
          <p:cNvCxnSpPr>
            <a:cxnSpLocks/>
          </p:cNvCxnSpPr>
          <p:nvPr/>
        </p:nvCxnSpPr>
        <p:spPr>
          <a:xfrm flipH="1" flipV="1">
            <a:off x="5001268" y="5360074"/>
            <a:ext cx="3770773" cy="10545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503F5A1-63EA-D33C-E22F-207497D9A959}"/>
              </a:ext>
            </a:extLst>
          </p:cNvPr>
          <p:cNvSpPr txBox="1"/>
          <p:nvPr/>
        </p:nvSpPr>
        <p:spPr>
          <a:xfrm>
            <a:off x="7523846" y="5575165"/>
            <a:ext cx="1206594" cy="369332"/>
          </a:xfrm>
          <a:prstGeom prst="rect">
            <a:avLst/>
          </a:prstGeom>
          <a:noFill/>
        </p:spPr>
        <p:txBody>
          <a:bodyPr wrap="square" rtlCol="0">
            <a:spAutoFit/>
          </a:bodyPr>
          <a:lstStyle/>
          <a:p>
            <a:r>
              <a:rPr lang="en-US" b="1" dirty="0">
                <a:solidFill>
                  <a:srgbClr val="FF0000"/>
                </a:solidFill>
              </a:rPr>
              <a:t>Move?</a:t>
            </a:r>
          </a:p>
        </p:txBody>
      </p:sp>
      <p:cxnSp>
        <p:nvCxnSpPr>
          <p:cNvPr id="49" name="Straight Arrow Connector 48">
            <a:extLst>
              <a:ext uri="{FF2B5EF4-FFF2-40B4-BE49-F238E27FC236}">
                <a16:creationId xmlns:a16="http://schemas.microsoft.com/office/drawing/2014/main" id="{379A7799-2073-8E4D-5209-D14F873EFF9A}"/>
              </a:ext>
            </a:extLst>
          </p:cNvPr>
          <p:cNvCxnSpPr>
            <a:cxnSpLocks/>
          </p:cNvCxnSpPr>
          <p:nvPr/>
        </p:nvCxnSpPr>
        <p:spPr>
          <a:xfrm flipV="1">
            <a:off x="2623620" y="1580019"/>
            <a:ext cx="6106820" cy="2797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FDFC3B5-5859-88F1-2375-806E2D419FCD}"/>
              </a:ext>
            </a:extLst>
          </p:cNvPr>
          <p:cNvSpPr txBox="1"/>
          <p:nvPr/>
        </p:nvSpPr>
        <p:spPr>
          <a:xfrm>
            <a:off x="3191492" y="1805101"/>
            <a:ext cx="915635" cy="369332"/>
          </a:xfrm>
          <a:prstGeom prst="rect">
            <a:avLst/>
          </a:prstGeom>
          <a:noFill/>
        </p:spPr>
        <p:txBody>
          <a:bodyPr wrap="square" rtlCol="0">
            <a:spAutoFit/>
          </a:bodyPr>
          <a:lstStyle/>
          <a:p>
            <a:r>
              <a:rPr lang="en-US" b="1" dirty="0">
                <a:solidFill>
                  <a:srgbClr val="FF0000"/>
                </a:solidFill>
              </a:rPr>
              <a:t>Move?</a:t>
            </a:r>
          </a:p>
        </p:txBody>
      </p:sp>
      <p:sp>
        <p:nvSpPr>
          <p:cNvPr id="53" name="Line Callout 1 52">
            <a:extLst>
              <a:ext uri="{FF2B5EF4-FFF2-40B4-BE49-F238E27FC236}">
                <a16:creationId xmlns:a16="http://schemas.microsoft.com/office/drawing/2014/main" id="{37F0E17D-7626-0C39-12B3-6747DD492006}"/>
              </a:ext>
            </a:extLst>
          </p:cNvPr>
          <p:cNvSpPr/>
          <p:nvPr/>
        </p:nvSpPr>
        <p:spPr>
          <a:xfrm>
            <a:off x="6096000" y="1017858"/>
            <a:ext cx="1720057" cy="450166"/>
          </a:xfrm>
          <a:prstGeom prst="borderCallout1">
            <a:avLst>
              <a:gd name="adj1" fmla="val 43549"/>
              <a:gd name="adj2" fmla="val 101849"/>
              <a:gd name="adj3" fmla="val 82028"/>
              <a:gd name="adj4" fmla="val 144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NATA to here?</a:t>
            </a:r>
          </a:p>
        </p:txBody>
      </p:sp>
      <p:sp>
        <p:nvSpPr>
          <p:cNvPr id="54" name="Line Callout 1 53">
            <a:extLst>
              <a:ext uri="{FF2B5EF4-FFF2-40B4-BE49-F238E27FC236}">
                <a16:creationId xmlns:a16="http://schemas.microsoft.com/office/drawing/2014/main" id="{5E702B29-AACA-B43A-4309-89C9045301AE}"/>
              </a:ext>
            </a:extLst>
          </p:cNvPr>
          <p:cNvSpPr/>
          <p:nvPr/>
        </p:nvSpPr>
        <p:spPr>
          <a:xfrm>
            <a:off x="266298" y="885677"/>
            <a:ext cx="1720057" cy="714527"/>
          </a:xfrm>
          <a:prstGeom prst="borderCallout1">
            <a:avLst>
              <a:gd name="adj1" fmla="val 96971"/>
              <a:gd name="adj2" fmla="val 16660"/>
              <a:gd name="adj3" fmla="val 182106"/>
              <a:gd name="adj4" fmla="val 266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 Trans. Only? Should have overall?</a:t>
            </a:r>
          </a:p>
        </p:txBody>
      </p:sp>
    </p:spTree>
    <p:extLst>
      <p:ext uri="{BB962C8B-B14F-4D97-AF65-F5344CB8AC3E}">
        <p14:creationId xmlns:p14="http://schemas.microsoft.com/office/powerpoint/2010/main" val="31207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381557"/>
            <a:ext cx="11419416" cy="685800"/>
          </a:xfrm>
        </p:spPr>
        <p:txBody>
          <a:bodyPr>
            <a:noAutofit/>
          </a:bodyPr>
          <a:lstStyle/>
          <a:p>
            <a:pPr algn="l"/>
            <a:r>
              <a:rPr lang="en-US" sz="4000" b="1" dirty="0">
                <a:solidFill>
                  <a:srgbClr val="173D9A"/>
                </a:solidFill>
              </a:rPr>
              <a:t>Climate Change Impacts: Health</a:t>
            </a:r>
            <a:endParaRPr lang="en-US" sz="2400" b="1" dirty="0">
              <a:solidFill>
                <a:srgbClr val="173D9A"/>
              </a:solidFill>
            </a:endParaRP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nvPr>
        </p:nvGraphicFramePr>
        <p:xfrm>
          <a:off x="0" y="1093788"/>
          <a:ext cx="10863263" cy="558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stCxn id="16" idx="3"/>
          </p:cNvCxnSpPr>
          <p:nvPr/>
        </p:nvCxnSpPr>
        <p:spPr>
          <a:xfrm>
            <a:off x="2433614" y="2953340"/>
            <a:ext cx="7794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690872-D88A-8943-9AB7-381DD4F95167}"/>
              </a:ext>
            </a:extLst>
          </p:cNvPr>
          <p:cNvSpPr txBox="1"/>
          <p:nvPr/>
        </p:nvSpPr>
        <p:spPr>
          <a:xfrm>
            <a:off x="8432086" y="5511593"/>
            <a:ext cx="2431177" cy="738664"/>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 </a:t>
            </a:r>
            <a:r>
              <a:rPr lang="en-US" sz="1400" dirty="0"/>
              <a:t>Mortality Risk (adults &gt; 65 yrs.)</a:t>
            </a:r>
          </a:p>
          <a:p>
            <a:pPr marL="285750" indent="-285750">
              <a:buFont typeface="Arial" panose="020B0604020202020204" pitchFamily="34" charset="0"/>
              <a:buChar char="•"/>
            </a:pPr>
            <a:r>
              <a:rPr lang="en-US" sz="1400" dirty="0"/>
              <a:t>Ozone Mortality Risk</a:t>
            </a:r>
          </a:p>
        </p:txBody>
      </p:sp>
      <p:cxnSp>
        <p:nvCxnSpPr>
          <p:cNvPr id="15" name="Straight Connector 14">
            <a:extLst>
              <a:ext uri="{FF2B5EF4-FFF2-40B4-BE49-F238E27FC236}">
                <a16:creationId xmlns:a16="http://schemas.microsoft.com/office/drawing/2014/main" id="{9E2318B3-D87B-5049-B6B2-78AB35B51C22}"/>
              </a:ext>
            </a:extLst>
          </p:cNvPr>
          <p:cNvCxnSpPr>
            <a:cxnSpLocks/>
            <a:endCxn id="12" idx="1"/>
          </p:cNvCxnSpPr>
          <p:nvPr/>
        </p:nvCxnSpPr>
        <p:spPr>
          <a:xfrm>
            <a:off x="6629400" y="5880925"/>
            <a:ext cx="18026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223860" y="2476286"/>
            <a:ext cx="2209754" cy="954107"/>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Childhood Asthma Incidence</a:t>
            </a:r>
          </a:p>
          <a:p>
            <a:pPr marL="285750" indent="-285750">
              <a:buFont typeface="Arial" panose="020B0604020202020204" pitchFamily="34" charset="0"/>
              <a:buChar char="•"/>
            </a:pPr>
            <a:r>
              <a:rPr lang="en-US" sz="1400" dirty="0"/>
              <a:t>Childhood Asthma ER visits</a:t>
            </a:r>
          </a:p>
        </p:txBody>
      </p:sp>
      <p:sp>
        <p:nvSpPr>
          <p:cNvPr id="8" name="TextBox 7">
            <a:extLst>
              <a:ext uri="{FF2B5EF4-FFF2-40B4-BE49-F238E27FC236}">
                <a16:creationId xmlns:a16="http://schemas.microsoft.com/office/drawing/2014/main" id="{25F61D1B-7ACA-56C0-B680-09815B2F841E}"/>
              </a:ext>
            </a:extLst>
          </p:cNvPr>
          <p:cNvSpPr txBox="1"/>
          <p:nvPr/>
        </p:nvSpPr>
        <p:spPr>
          <a:xfrm>
            <a:off x="8432086" y="2106954"/>
            <a:ext cx="2431177" cy="52322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Temperature-related mortality</a:t>
            </a:r>
          </a:p>
        </p:txBody>
      </p:sp>
      <p:cxnSp>
        <p:nvCxnSpPr>
          <p:cNvPr id="9" name="Straight Connector 8">
            <a:extLst>
              <a:ext uri="{FF2B5EF4-FFF2-40B4-BE49-F238E27FC236}">
                <a16:creationId xmlns:a16="http://schemas.microsoft.com/office/drawing/2014/main" id="{9132CCD2-3ACD-4721-3BCA-F4D0D5B5FFE7}"/>
              </a:ext>
            </a:extLst>
          </p:cNvPr>
          <p:cNvCxnSpPr>
            <a:cxnSpLocks/>
            <a:endCxn id="8" idx="1"/>
          </p:cNvCxnSpPr>
          <p:nvPr/>
        </p:nvCxnSpPr>
        <p:spPr>
          <a:xfrm>
            <a:off x="7400925" y="2368564"/>
            <a:ext cx="10311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Line Callout 1 10">
            <a:extLst>
              <a:ext uri="{FF2B5EF4-FFF2-40B4-BE49-F238E27FC236}">
                <a16:creationId xmlns:a16="http://schemas.microsoft.com/office/drawing/2014/main" id="{F5AD00BA-37EC-15DA-9659-68E2F03EFCF4}"/>
              </a:ext>
            </a:extLst>
          </p:cNvPr>
          <p:cNvSpPr/>
          <p:nvPr/>
        </p:nvSpPr>
        <p:spPr>
          <a:xfrm>
            <a:off x="6443471" y="6249343"/>
            <a:ext cx="1914907" cy="539752"/>
          </a:xfrm>
          <a:prstGeom prst="borderCallout1">
            <a:avLst>
              <a:gd name="adj1" fmla="val 50435"/>
              <a:gd name="adj2" fmla="val -2671"/>
              <a:gd name="adj3" fmla="val -142499"/>
              <a:gd name="adj4" fmla="val -3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Risks -&gt; Deaths</a:t>
            </a:r>
          </a:p>
        </p:txBody>
      </p:sp>
      <p:sp>
        <p:nvSpPr>
          <p:cNvPr id="13" name="Line Callout 1 12">
            <a:extLst>
              <a:ext uri="{FF2B5EF4-FFF2-40B4-BE49-F238E27FC236}">
                <a16:creationId xmlns:a16="http://schemas.microsoft.com/office/drawing/2014/main" id="{A56B0488-AEA6-617F-8ED6-D72B2C7B27BF}"/>
              </a:ext>
            </a:extLst>
          </p:cNvPr>
          <p:cNvSpPr/>
          <p:nvPr/>
        </p:nvSpPr>
        <p:spPr>
          <a:xfrm>
            <a:off x="9122940" y="3643340"/>
            <a:ext cx="1914907" cy="1116755"/>
          </a:xfrm>
          <a:prstGeom prst="borderCallout1">
            <a:avLst>
              <a:gd name="adj1" fmla="val 50435"/>
              <a:gd name="adj2" fmla="val -2671"/>
              <a:gd name="adj3" fmla="val 91597"/>
              <a:gd name="adj4" fmla="val -62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Disaster Deaths from CC: Extreme Events as slice</a:t>
            </a:r>
          </a:p>
        </p:txBody>
      </p:sp>
    </p:spTree>
    <p:extLst>
      <p:ext uri="{BB962C8B-B14F-4D97-AF65-F5344CB8AC3E}">
        <p14:creationId xmlns:p14="http://schemas.microsoft.com/office/powerpoint/2010/main" val="240813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BA4F-B46D-46F6-9568-784C9AD3BB1C}"/>
              </a:ext>
            </a:extLst>
          </p:cNvPr>
          <p:cNvSpPr>
            <a:spLocks noGrp="1"/>
          </p:cNvSpPr>
          <p:nvPr>
            <p:ph type="title"/>
          </p:nvPr>
        </p:nvSpPr>
        <p:spPr>
          <a:xfrm>
            <a:off x="368300" y="390304"/>
            <a:ext cx="11455400" cy="685800"/>
          </a:xfrm>
        </p:spPr>
        <p:txBody>
          <a:bodyPr>
            <a:normAutofit/>
          </a:bodyPr>
          <a:lstStyle/>
          <a:p>
            <a:r>
              <a:rPr lang="en-US" dirty="0"/>
              <a:t>Climate Change Impacts: Social &amp; Economic</a:t>
            </a:r>
            <a:endParaRPr lang="en-US" sz="2400" dirty="0"/>
          </a:p>
        </p:txBody>
      </p:sp>
      <p:graphicFrame>
        <p:nvGraphicFramePr>
          <p:cNvPr id="4" name="Content Placeholder 3">
            <a:extLst>
              <a:ext uri="{FF2B5EF4-FFF2-40B4-BE49-F238E27FC236}">
                <a16:creationId xmlns:a16="http://schemas.microsoft.com/office/drawing/2014/main" id="{807B47D7-37B3-4EB2-9755-D744AA8400B1}"/>
              </a:ext>
            </a:extLst>
          </p:cNvPr>
          <p:cNvGraphicFramePr>
            <a:graphicFrameLocks noGrp="1"/>
          </p:cNvGraphicFramePr>
          <p:nvPr>
            <p:ph idx="4294967295"/>
            <p:extLst>
              <p:ext uri="{D42A27DB-BD31-4B8C-83A1-F6EECF244321}">
                <p14:modId xmlns:p14="http://schemas.microsoft.com/office/powerpoint/2010/main" val="4262341227"/>
              </p:ext>
            </p:extLst>
          </p:nvPr>
        </p:nvGraphicFramePr>
        <p:xfrm>
          <a:off x="88900" y="1177925"/>
          <a:ext cx="10863263" cy="5586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6912236-EF12-4077-A811-E95B6F217B22}"/>
              </a:ext>
            </a:extLst>
          </p:cNvPr>
          <p:cNvSpPr txBox="1"/>
          <p:nvPr/>
        </p:nvSpPr>
        <p:spPr>
          <a:xfrm>
            <a:off x="230312" y="1616414"/>
            <a:ext cx="2870076" cy="4616648"/>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Property Crimes (% change)</a:t>
            </a:r>
          </a:p>
          <a:p>
            <a:pPr marL="285750" indent="-285750">
              <a:buFont typeface="Arial" panose="020B0604020202020204" pitchFamily="34" charset="0"/>
              <a:buChar char="•"/>
            </a:pPr>
            <a:r>
              <a:rPr lang="en-US" sz="1400" dirty="0">
                <a:solidFill>
                  <a:schemeClr val="tx1"/>
                </a:solidFill>
              </a:rPr>
              <a:t>Violent Crimes (% change)</a:t>
            </a:r>
          </a:p>
          <a:p>
            <a:pPr marL="285750" indent="-285750">
              <a:buFont typeface="Arial" panose="020B0604020202020204" pitchFamily="34" charset="0"/>
              <a:buChar char="•"/>
            </a:pPr>
            <a:r>
              <a:rPr lang="en-US" sz="1400" dirty="0">
                <a:solidFill>
                  <a:schemeClr val="tx1"/>
                </a:solidFill>
              </a:rPr>
              <a:t>Residential Energy Expenditures (% change)</a:t>
            </a:r>
          </a:p>
          <a:p>
            <a:pPr marL="285750" indent="-285750">
              <a:buFont typeface="Arial" panose="020B0604020202020204" pitchFamily="34" charset="0"/>
              <a:buChar char="•"/>
            </a:pPr>
            <a:r>
              <a:rPr lang="en-US" sz="1400" dirty="0">
                <a:solidFill>
                  <a:schemeClr val="tx1"/>
                </a:solidFill>
              </a:rPr>
              <a:t>High-Risk Jobs Productivity (% Change)</a:t>
            </a:r>
          </a:p>
          <a:p>
            <a:pPr marL="285750" indent="-285750">
              <a:buFont typeface="Arial" panose="020B0604020202020204" pitchFamily="34" charset="0"/>
              <a:buChar char="•"/>
            </a:pPr>
            <a:r>
              <a:rPr lang="en-US" sz="1400" dirty="0">
                <a:solidFill>
                  <a:schemeClr val="tx1"/>
                </a:solidFill>
              </a:rPr>
              <a:t>Yields (% change)</a:t>
            </a:r>
          </a:p>
          <a:p>
            <a:pPr marL="285750" indent="-285750">
              <a:buFont typeface="Arial" panose="020B0604020202020204" pitchFamily="34" charset="0"/>
              <a:buChar char="•"/>
            </a:pPr>
            <a:r>
              <a:rPr lang="en-US" sz="1400" dirty="0">
                <a:solidFill>
                  <a:schemeClr val="tx1"/>
                </a:solidFill>
              </a:rPr>
              <a:t>Flooding risk to properties</a:t>
            </a:r>
          </a:p>
          <a:p>
            <a:pPr marL="285750" indent="-285750">
              <a:buFont typeface="Arial" panose="020B0604020202020204" pitchFamily="34" charset="0"/>
              <a:buChar char="•"/>
            </a:pPr>
            <a:r>
              <a:rPr lang="en-US" sz="1400" dirty="0">
                <a:solidFill>
                  <a:schemeClr val="tx1"/>
                </a:solidFill>
              </a:rPr>
              <a:t>Property taxes expected to be lost by 2045 due to chronic inundation </a:t>
            </a:r>
          </a:p>
          <a:p>
            <a:pPr marL="285750" indent="-285750">
              <a:buFont typeface="Arial" panose="020B0604020202020204" pitchFamily="34" charset="0"/>
              <a:buChar char="•"/>
            </a:pPr>
            <a:r>
              <a:rPr lang="en-US" sz="1400" dirty="0">
                <a:solidFill>
                  <a:schemeClr val="tx1"/>
                </a:solidFill>
              </a:rPr>
              <a:t>Outdoor workers - work days at risk per year</a:t>
            </a:r>
          </a:p>
          <a:p>
            <a:pPr marL="285750" indent="-285750">
              <a:buFont typeface="Arial" panose="020B0604020202020204" pitchFamily="34" charset="0"/>
              <a:buChar char="•"/>
            </a:pPr>
            <a:r>
              <a:rPr lang="en-US" sz="1400" dirty="0">
                <a:solidFill>
                  <a:schemeClr val="tx1"/>
                </a:solidFill>
              </a:rPr>
              <a:t>Cost of climate disasters</a:t>
            </a:r>
          </a:p>
          <a:p>
            <a:pPr marL="285750" indent="-285750">
              <a:buFont typeface="Arial" panose="020B0604020202020204" pitchFamily="34" charset="0"/>
              <a:buChar char="•"/>
            </a:pPr>
            <a:r>
              <a:rPr lang="en-US" sz="1400" dirty="0">
                <a:solidFill>
                  <a:schemeClr val="tx1"/>
                </a:solidFill>
              </a:rPr>
              <a:t>Deaths from climate disasters</a:t>
            </a:r>
          </a:p>
          <a:p>
            <a:pPr marL="285750" indent="-285750">
              <a:buFont typeface="Arial" panose="020B0604020202020204" pitchFamily="34" charset="0"/>
              <a:buChar char="•"/>
            </a:pPr>
            <a:r>
              <a:rPr lang="en-US" sz="1400" dirty="0">
                <a:solidFill>
                  <a:schemeClr val="tx1"/>
                </a:solidFill>
              </a:rPr>
              <a:t>Expected Annual Loss - Agriculture Value</a:t>
            </a:r>
          </a:p>
          <a:p>
            <a:pPr marL="285750" indent="-285750">
              <a:buFont typeface="Arial" panose="020B0604020202020204" pitchFamily="34" charset="0"/>
              <a:buChar char="•"/>
            </a:pPr>
            <a:r>
              <a:rPr lang="en-US" sz="1400" dirty="0">
                <a:solidFill>
                  <a:schemeClr val="tx1"/>
                </a:solidFill>
              </a:rPr>
              <a:t>Expected Annual Loss - Building Value</a:t>
            </a:r>
          </a:p>
          <a:p>
            <a:pPr marL="285750" indent="-285750">
              <a:buFont typeface="Arial" panose="020B0604020202020204" pitchFamily="34" charset="0"/>
              <a:buChar char="•"/>
            </a:pPr>
            <a:r>
              <a:rPr lang="en-US" sz="1400" dirty="0">
                <a:solidFill>
                  <a:schemeClr val="tx1"/>
                </a:solidFill>
              </a:rPr>
              <a:t>Expected Annual Loss - Population Equivalence </a:t>
            </a:r>
          </a:p>
        </p:txBody>
      </p:sp>
      <p:cxnSp>
        <p:nvCxnSpPr>
          <p:cNvPr id="6" name="Straight Connector 5">
            <a:extLst>
              <a:ext uri="{FF2B5EF4-FFF2-40B4-BE49-F238E27FC236}">
                <a16:creationId xmlns:a16="http://schemas.microsoft.com/office/drawing/2014/main" id="{E5042CDB-ABA8-4F5F-A7B8-40297C4F7E84}"/>
              </a:ext>
            </a:extLst>
          </p:cNvPr>
          <p:cNvCxnSpPr>
            <a:cxnSpLocks/>
          </p:cNvCxnSpPr>
          <p:nvPr/>
        </p:nvCxnSpPr>
        <p:spPr>
          <a:xfrm>
            <a:off x="3100388" y="2370887"/>
            <a:ext cx="471487" cy="1538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C80160-CB20-4BAE-9877-00746F0568F7}"/>
              </a:ext>
            </a:extLst>
          </p:cNvPr>
          <p:cNvSpPr txBox="1"/>
          <p:nvPr/>
        </p:nvSpPr>
        <p:spPr>
          <a:xfrm>
            <a:off x="368300" y="6313807"/>
            <a:ext cx="2316972" cy="307777"/>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None</a:t>
            </a:r>
          </a:p>
        </p:txBody>
      </p:sp>
      <p:cxnSp>
        <p:nvCxnSpPr>
          <p:cNvPr id="10" name="Straight Connector 9">
            <a:extLst>
              <a:ext uri="{FF2B5EF4-FFF2-40B4-BE49-F238E27FC236}">
                <a16:creationId xmlns:a16="http://schemas.microsoft.com/office/drawing/2014/main" id="{1751649E-7EB5-4424-845B-D19602BEF9D5}"/>
              </a:ext>
            </a:extLst>
          </p:cNvPr>
          <p:cNvCxnSpPr>
            <a:cxnSpLocks/>
            <a:stCxn id="9" idx="3"/>
          </p:cNvCxnSpPr>
          <p:nvPr/>
        </p:nvCxnSpPr>
        <p:spPr>
          <a:xfrm flipV="1">
            <a:off x="2685272" y="5769747"/>
            <a:ext cx="1058053" cy="69794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FC4773-8ECF-26F2-3BE3-C2D5E70C85CE}"/>
              </a:ext>
            </a:extLst>
          </p:cNvPr>
          <p:cNvSpPr txBox="1"/>
          <p:nvPr/>
        </p:nvSpPr>
        <p:spPr>
          <a:xfrm>
            <a:off x="8217554" y="2216999"/>
            <a:ext cx="3326746" cy="307777"/>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None</a:t>
            </a:r>
          </a:p>
        </p:txBody>
      </p:sp>
      <p:cxnSp>
        <p:nvCxnSpPr>
          <p:cNvPr id="11" name="Straight Connector 10">
            <a:extLst>
              <a:ext uri="{FF2B5EF4-FFF2-40B4-BE49-F238E27FC236}">
                <a16:creationId xmlns:a16="http://schemas.microsoft.com/office/drawing/2014/main" id="{E98BFDD4-F8FD-38ED-A2B3-ADE6DE5D8EC8}"/>
              </a:ext>
            </a:extLst>
          </p:cNvPr>
          <p:cNvCxnSpPr>
            <a:cxnSpLocks/>
          </p:cNvCxnSpPr>
          <p:nvPr/>
        </p:nvCxnSpPr>
        <p:spPr>
          <a:xfrm flipV="1">
            <a:off x="7437438" y="2469467"/>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E0967A-E815-6174-45A5-17B4B5A1ACF9}"/>
              </a:ext>
            </a:extLst>
          </p:cNvPr>
          <p:cNvSpPr txBox="1"/>
          <p:nvPr/>
        </p:nvSpPr>
        <p:spPr>
          <a:xfrm>
            <a:off x="8217554" y="4920120"/>
            <a:ext cx="3326746" cy="523220"/>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Proportion of Economy in Agriculture</a:t>
            </a:r>
          </a:p>
        </p:txBody>
      </p:sp>
      <p:cxnSp>
        <p:nvCxnSpPr>
          <p:cNvPr id="13" name="Straight Connector 12">
            <a:extLst>
              <a:ext uri="{FF2B5EF4-FFF2-40B4-BE49-F238E27FC236}">
                <a16:creationId xmlns:a16="http://schemas.microsoft.com/office/drawing/2014/main" id="{7267BC2C-4494-271F-BB04-40C6C4994A09}"/>
              </a:ext>
            </a:extLst>
          </p:cNvPr>
          <p:cNvCxnSpPr>
            <a:cxnSpLocks/>
          </p:cNvCxnSpPr>
          <p:nvPr/>
        </p:nvCxnSpPr>
        <p:spPr>
          <a:xfrm flipV="1">
            <a:off x="7437438" y="5172588"/>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Line Callout 1 13">
            <a:extLst>
              <a:ext uri="{FF2B5EF4-FFF2-40B4-BE49-F238E27FC236}">
                <a16:creationId xmlns:a16="http://schemas.microsoft.com/office/drawing/2014/main" id="{D6351B8C-4748-C850-BBBC-4E9E51461183}"/>
              </a:ext>
            </a:extLst>
          </p:cNvPr>
          <p:cNvSpPr/>
          <p:nvPr/>
        </p:nvSpPr>
        <p:spPr>
          <a:xfrm>
            <a:off x="3854356" y="5794889"/>
            <a:ext cx="1720057" cy="885148"/>
          </a:xfrm>
          <a:prstGeom prst="borderCallout1">
            <a:avLst>
              <a:gd name="adj1" fmla="val -3738"/>
              <a:gd name="adj2" fmla="val 5635"/>
              <a:gd name="adj3" fmla="val -117099"/>
              <a:gd name="adj4" fmla="val -584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CC: Health as separate slice?</a:t>
            </a:r>
          </a:p>
        </p:txBody>
      </p:sp>
      <p:sp>
        <p:nvSpPr>
          <p:cNvPr id="18" name="Line Callout 1 17">
            <a:extLst>
              <a:ext uri="{FF2B5EF4-FFF2-40B4-BE49-F238E27FC236}">
                <a16:creationId xmlns:a16="http://schemas.microsoft.com/office/drawing/2014/main" id="{B6E6243A-C407-F8B4-959C-7FF280EFB402}"/>
              </a:ext>
            </a:extLst>
          </p:cNvPr>
          <p:cNvSpPr/>
          <p:nvPr/>
        </p:nvSpPr>
        <p:spPr>
          <a:xfrm>
            <a:off x="4101568" y="939061"/>
            <a:ext cx="3097253" cy="1277938"/>
          </a:xfrm>
          <a:prstGeom prst="borderCallout1">
            <a:avLst>
              <a:gd name="adj1" fmla="val 28545"/>
              <a:gd name="adj2" fmla="val -2277"/>
              <a:gd name="adj3" fmla="val 118565"/>
              <a:gd name="adj4" fmla="val -44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Reallocate most of these. This slice focuses on </a:t>
            </a:r>
            <a:r>
              <a:rPr lang="en-US" u="sng" dirty="0"/>
              <a:t>Disasters</a:t>
            </a:r>
            <a:r>
              <a:rPr lang="en-US" dirty="0"/>
              <a:t> only (flooding, inundation, costs of disasters)</a:t>
            </a:r>
          </a:p>
        </p:txBody>
      </p:sp>
      <p:sp>
        <p:nvSpPr>
          <p:cNvPr id="19" name="Line Callout 1 18">
            <a:extLst>
              <a:ext uri="{FF2B5EF4-FFF2-40B4-BE49-F238E27FC236}">
                <a16:creationId xmlns:a16="http://schemas.microsoft.com/office/drawing/2014/main" id="{6ACB7F87-1E96-DAC5-77D3-48C86DDC939C}"/>
              </a:ext>
            </a:extLst>
          </p:cNvPr>
          <p:cNvSpPr/>
          <p:nvPr/>
        </p:nvSpPr>
        <p:spPr>
          <a:xfrm>
            <a:off x="8454494" y="2986426"/>
            <a:ext cx="2334688" cy="885148"/>
          </a:xfrm>
          <a:prstGeom prst="borderCallout1">
            <a:avLst>
              <a:gd name="adj1" fmla="val 28545"/>
              <a:gd name="adj2" fmla="val -2277"/>
              <a:gd name="adj3" fmla="val 13646"/>
              <a:gd name="adj4" fmla="val -434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to Social Costs (e.g., Crime)</a:t>
            </a:r>
          </a:p>
        </p:txBody>
      </p:sp>
      <p:sp>
        <p:nvSpPr>
          <p:cNvPr id="20" name="Line Callout 1 19">
            <a:extLst>
              <a:ext uri="{FF2B5EF4-FFF2-40B4-BE49-F238E27FC236}">
                <a16:creationId xmlns:a16="http://schemas.microsoft.com/office/drawing/2014/main" id="{19363903-B320-F472-1B0E-9CB3802381DC}"/>
              </a:ext>
            </a:extLst>
          </p:cNvPr>
          <p:cNvSpPr/>
          <p:nvPr/>
        </p:nvSpPr>
        <p:spPr>
          <a:xfrm>
            <a:off x="8454494" y="4034972"/>
            <a:ext cx="2334688" cy="885148"/>
          </a:xfrm>
          <a:prstGeom prst="borderCallout1">
            <a:avLst>
              <a:gd name="adj1" fmla="val 56719"/>
              <a:gd name="adj2" fmla="val -2277"/>
              <a:gd name="adj3" fmla="val 98843"/>
              <a:gd name="adj4" fmla="val -588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to Economic and Productivity Losses</a:t>
            </a:r>
          </a:p>
        </p:txBody>
      </p:sp>
      <p:sp>
        <p:nvSpPr>
          <p:cNvPr id="21" name="Line Callout 1 20">
            <a:extLst>
              <a:ext uri="{FF2B5EF4-FFF2-40B4-BE49-F238E27FC236}">
                <a16:creationId xmlns:a16="http://schemas.microsoft.com/office/drawing/2014/main" id="{53B3DD47-FCF3-724A-0C93-C2121254BAC3}"/>
              </a:ext>
            </a:extLst>
          </p:cNvPr>
          <p:cNvSpPr/>
          <p:nvPr/>
        </p:nvSpPr>
        <p:spPr>
          <a:xfrm>
            <a:off x="8427593" y="5616352"/>
            <a:ext cx="1720057" cy="885148"/>
          </a:xfrm>
          <a:prstGeom prst="borderCallout1">
            <a:avLst>
              <a:gd name="adj1" fmla="val -3738"/>
              <a:gd name="adj2" fmla="val 5635"/>
              <a:gd name="adj3" fmla="val -32577"/>
              <a:gd name="adj4" fmla="val -6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Transition Risks</a:t>
            </a:r>
          </a:p>
        </p:txBody>
      </p:sp>
      <p:cxnSp>
        <p:nvCxnSpPr>
          <p:cNvPr id="22" name="Straight Arrow Connector 21">
            <a:extLst>
              <a:ext uri="{FF2B5EF4-FFF2-40B4-BE49-F238E27FC236}">
                <a16:creationId xmlns:a16="http://schemas.microsoft.com/office/drawing/2014/main" id="{C842C6B9-D3BC-70A8-4745-44208926F6F7}"/>
              </a:ext>
            </a:extLst>
          </p:cNvPr>
          <p:cNvCxnSpPr>
            <a:cxnSpLocks/>
          </p:cNvCxnSpPr>
          <p:nvPr/>
        </p:nvCxnSpPr>
        <p:spPr>
          <a:xfrm>
            <a:off x="2809702" y="1937880"/>
            <a:ext cx="5785658" cy="122095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D055EA-42E3-A79F-F8C9-F2AC10A6589D}"/>
              </a:ext>
            </a:extLst>
          </p:cNvPr>
          <p:cNvCxnSpPr>
            <a:cxnSpLocks/>
          </p:cNvCxnSpPr>
          <p:nvPr/>
        </p:nvCxnSpPr>
        <p:spPr>
          <a:xfrm>
            <a:off x="2460567" y="2370887"/>
            <a:ext cx="1393789" cy="213461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F6A455-45D8-A601-3DB0-706A2493C584}"/>
              </a:ext>
            </a:extLst>
          </p:cNvPr>
          <p:cNvCxnSpPr>
            <a:cxnSpLocks/>
          </p:cNvCxnSpPr>
          <p:nvPr/>
        </p:nvCxnSpPr>
        <p:spPr>
          <a:xfrm>
            <a:off x="2460567" y="4272742"/>
            <a:ext cx="1276940" cy="23275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50D514D-5B21-4880-A6ED-63A7CDCE1A25}"/>
              </a:ext>
            </a:extLst>
          </p:cNvPr>
          <p:cNvCxnSpPr>
            <a:cxnSpLocks/>
          </p:cNvCxnSpPr>
          <p:nvPr/>
        </p:nvCxnSpPr>
        <p:spPr>
          <a:xfrm>
            <a:off x="2244436" y="2776451"/>
            <a:ext cx="6210058" cy="14962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924AF8-7056-20CC-4D87-E5B0CF243DE8}"/>
              </a:ext>
            </a:extLst>
          </p:cNvPr>
          <p:cNvCxnSpPr>
            <a:cxnSpLocks/>
          </p:cNvCxnSpPr>
          <p:nvPr/>
        </p:nvCxnSpPr>
        <p:spPr>
          <a:xfrm>
            <a:off x="2244436" y="2986426"/>
            <a:ext cx="6210058" cy="12863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3112C93-578E-96BB-15B5-A9393C52F8E6}"/>
              </a:ext>
            </a:extLst>
          </p:cNvPr>
          <p:cNvCxnSpPr>
            <a:cxnSpLocks/>
          </p:cNvCxnSpPr>
          <p:nvPr/>
        </p:nvCxnSpPr>
        <p:spPr>
          <a:xfrm flipV="1">
            <a:off x="2460567" y="4272742"/>
            <a:ext cx="5967026" cy="8998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C18D2FE-2AF3-A06D-FC27-1385EE14D016}"/>
              </a:ext>
            </a:extLst>
          </p:cNvPr>
          <p:cNvCxnSpPr>
            <a:cxnSpLocks/>
          </p:cNvCxnSpPr>
          <p:nvPr/>
        </p:nvCxnSpPr>
        <p:spPr>
          <a:xfrm flipV="1">
            <a:off x="2460567" y="4272742"/>
            <a:ext cx="6134793" cy="13436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C91ED54-25FB-D192-49F5-9B8371D33A17}"/>
              </a:ext>
            </a:extLst>
          </p:cNvPr>
          <p:cNvCxnSpPr>
            <a:cxnSpLocks/>
          </p:cNvCxnSpPr>
          <p:nvPr/>
        </p:nvCxnSpPr>
        <p:spPr>
          <a:xfrm flipV="1">
            <a:off x="2685272" y="4272742"/>
            <a:ext cx="5742321" cy="16461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92110D2-A722-EDB9-ACCA-9306B3A5E8D1}"/>
              </a:ext>
            </a:extLst>
          </p:cNvPr>
          <p:cNvCxnSpPr>
            <a:cxnSpLocks/>
          </p:cNvCxnSpPr>
          <p:nvPr/>
        </p:nvCxnSpPr>
        <p:spPr>
          <a:xfrm>
            <a:off x="2926080" y="1685412"/>
            <a:ext cx="5669280" cy="14734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Line Callout 1 49">
            <a:extLst>
              <a:ext uri="{FF2B5EF4-FFF2-40B4-BE49-F238E27FC236}">
                <a16:creationId xmlns:a16="http://schemas.microsoft.com/office/drawing/2014/main" id="{7187D9D2-D9DE-9019-AEA4-5CA77480CD6F}"/>
              </a:ext>
            </a:extLst>
          </p:cNvPr>
          <p:cNvSpPr/>
          <p:nvPr/>
        </p:nvSpPr>
        <p:spPr>
          <a:xfrm>
            <a:off x="6148408" y="5790488"/>
            <a:ext cx="1720057" cy="885148"/>
          </a:xfrm>
          <a:prstGeom prst="borderCallout1">
            <a:avLst>
              <a:gd name="adj1" fmla="val -3738"/>
              <a:gd name="adj2" fmla="val 5635"/>
              <a:gd name="adj3" fmla="val -49481"/>
              <a:gd name="adj4" fmla="val -100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CO2 from Infrastructure</a:t>
            </a:r>
          </a:p>
        </p:txBody>
      </p:sp>
    </p:spTree>
    <p:extLst>
      <p:ext uri="{BB962C8B-B14F-4D97-AF65-F5344CB8AC3E}">
        <p14:creationId xmlns:p14="http://schemas.microsoft.com/office/powerpoint/2010/main" val="417624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187961" y="356580"/>
            <a:ext cx="11762739" cy="685800"/>
          </a:xfrm>
        </p:spPr>
        <p:txBody>
          <a:bodyPr>
            <a:normAutofit/>
          </a:bodyPr>
          <a:lstStyle/>
          <a:p>
            <a:r>
              <a:rPr lang="en-US" dirty="0"/>
              <a:t>Climate Change Impacts: Extreme Events</a:t>
            </a:r>
            <a:endParaRPr lang="en-US" sz="2400" dirty="0"/>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2527093410"/>
              </p:ext>
            </p:extLst>
          </p:nvPr>
        </p:nvGraphicFramePr>
        <p:xfrm>
          <a:off x="0" y="1255713"/>
          <a:ext cx="10863263" cy="55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143750" y="2247238"/>
            <a:ext cx="1532977" cy="215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676727" y="1231575"/>
            <a:ext cx="3067598" cy="2462213"/>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Historical:</a:t>
            </a:r>
          </a:p>
          <a:p>
            <a:pPr marL="285750" indent="-285750">
              <a:buFont typeface="Arial" panose="020B0604020202020204" pitchFamily="34" charset="0"/>
              <a:buChar char="•"/>
            </a:pPr>
            <a:r>
              <a:rPr lang="en-US" sz="1400" dirty="0"/>
              <a:t>Cold Wave</a:t>
            </a:r>
          </a:p>
          <a:p>
            <a:r>
              <a:rPr lang="en-US" sz="1400" dirty="0"/>
              <a:t>Projected:</a:t>
            </a:r>
          </a:p>
          <a:p>
            <a:pPr marL="285750" indent="-285750">
              <a:buFont typeface="Arial" panose="020B0604020202020204" pitchFamily="34" charset="0"/>
              <a:buChar char="•"/>
            </a:pPr>
            <a:r>
              <a:rPr lang="en-US" sz="1400" dirty="0"/>
              <a:t>Days with maximum temperature (TX) above 35 C</a:t>
            </a:r>
          </a:p>
          <a:p>
            <a:pPr marL="285750" indent="-285750">
              <a:buFont typeface="Arial" panose="020B0604020202020204" pitchFamily="34" charset="0"/>
              <a:buChar char="•"/>
            </a:pPr>
            <a:r>
              <a:rPr lang="en-US" sz="1400" dirty="0"/>
              <a:t>Days with TX above 40C</a:t>
            </a:r>
          </a:p>
          <a:p>
            <a:pPr marL="285750" indent="-285750">
              <a:buFont typeface="Arial" panose="020B0604020202020204" pitchFamily="34" charset="0"/>
              <a:buChar char="•"/>
            </a:pPr>
            <a:r>
              <a:rPr lang="en-US" sz="1400" dirty="0"/>
              <a:t>Frost Days</a:t>
            </a:r>
          </a:p>
          <a:p>
            <a:pPr marL="285750" indent="-285750">
              <a:buFont typeface="Arial" panose="020B0604020202020204" pitchFamily="34" charset="0"/>
              <a:buChar char="•"/>
            </a:pPr>
            <a:r>
              <a:rPr lang="en-US" sz="1400" dirty="0"/>
              <a:t>Maximum of maximum temperatures</a:t>
            </a:r>
          </a:p>
          <a:p>
            <a:pPr marL="285750" indent="-285750">
              <a:buFont typeface="Arial" panose="020B0604020202020204" pitchFamily="34" charset="0"/>
              <a:buChar char="•"/>
            </a:pPr>
            <a:r>
              <a:rPr lang="en-US" sz="1400" dirty="0"/>
              <a:t>Mean temperature</a:t>
            </a:r>
          </a:p>
          <a:p>
            <a:pPr marL="285750" indent="-285750">
              <a:buFont typeface="Arial" panose="020B0604020202020204" pitchFamily="34" charset="0"/>
              <a:buChar char="•"/>
            </a:pPr>
            <a:r>
              <a:rPr lang="en-US" sz="1400" dirty="0"/>
              <a:t>Urban Heat Island</a:t>
            </a:r>
          </a:p>
        </p:txBody>
      </p:sp>
      <p:sp>
        <p:nvSpPr>
          <p:cNvPr id="12" name="TextBox 11">
            <a:extLst>
              <a:ext uri="{FF2B5EF4-FFF2-40B4-BE49-F238E27FC236}">
                <a16:creationId xmlns:a16="http://schemas.microsoft.com/office/drawing/2014/main" id="{B5690872-D88A-8943-9AB7-381DD4F95167}"/>
              </a:ext>
            </a:extLst>
          </p:cNvPr>
          <p:cNvSpPr txBox="1"/>
          <p:nvPr/>
        </p:nvSpPr>
        <p:spPr>
          <a:xfrm>
            <a:off x="8676727" y="3898444"/>
            <a:ext cx="3067598" cy="523220"/>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Projected:</a:t>
            </a:r>
          </a:p>
          <a:p>
            <a:pPr marL="285750" indent="-285750">
              <a:buFont typeface="Arial" panose="020B0604020202020204" pitchFamily="34" charset="0"/>
              <a:buChar char="•"/>
            </a:pPr>
            <a:r>
              <a:rPr lang="en-US" sz="1400" dirty="0"/>
              <a:t>Sea Level Rise</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7729538" y="4052333"/>
            <a:ext cx="947189" cy="107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6729413" y="6094756"/>
            <a:ext cx="194731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676727" y="5617702"/>
            <a:ext cx="1950545"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Hurricanes</a:t>
            </a:r>
          </a:p>
          <a:p>
            <a:pPr marL="285750" indent="-285750">
              <a:buFont typeface="Arial" panose="020B0604020202020204" pitchFamily="34" charset="0"/>
              <a:buChar char="•"/>
            </a:pPr>
            <a:r>
              <a:rPr lang="en-US" sz="1400" dirty="0">
                <a:solidFill>
                  <a:schemeClr val="tx1"/>
                </a:solidFill>
              </a:rPr>
              <a:t>Tornadoes</a:t>
            </a:r>
          </a:p>
          <a:p>
            <a:pPr marL="285750" indent="-285750">
              <a:buFont typeface="Arial" panose="020B0604020202020204" pitchFamily="34" charset="0"/>
              <a:buChar char="•"/>
            </a:pPr>
            <a:r>
              <a:rPr lang="en-US" sz="1400" dirty="0">
                <a:solidFill>
                  <a:schemeClr val="tx1"/>
                </a:solidFill>
              </a:rPr>
              <a:t>Winter Weather</a:t>
            </a:r>
          </a:p>
        </p:txBody>
      </p:sp>
      <p:sp>
        <p:nvSpPr>
          <p:cNvPr id="25" name="TextBox 24">
            <a:extLst>
              <a:ext uri="{FF2B5EF4-FFF2-40B4-BE49-F238E27FC236}">
                <a16:creationId xmlns:a16="http://schemas.microsoft.com/office/drawing/2014/main" id="{CAC4EDE3-15A9-944A-BFDD-37CDECD9B30D}"/>
              </a:ext>
            </a:extLst>
          </p:cNvPr>
          <p:cNvSpPr txBox="1"/>
          <p:nvPr/>
        </p:nvSpPr>
        <p:spPr>
          <a:xfrm>
            <a:off x="273571" y="3839068"/>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Wildfire</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Surface PM2.5</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2577790" y="4208400"/>
            <a:ext cx="422585" cy="1077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273571" y="1803214"/>
            <a:ext cx="2266429" cy="1169551"/>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Snowfall</a:t>
            </a:r>
          </a:p>
          <a:p>
            <a:pPr marL="285750" indent="-285750">
              <a:buFont typeface="Arial" panose="020B0604020202020204" pitchFamily="34" charset="0"/>
              <a:buChar char="•"/>
            </a:pPr>
            <a:r>
              <a:rPr lang="en-US" sz="1400" dirty="0">
                <a:solidFill>
                  <a:schemeClr val="tx1"/>
                </a:solidFill>
              </a:rPr>
              <a:t>Total Precipitation</a:t>
            </a:r>
          </a:p>
          <a:p>
            <a:pPr marL="285750" indent="-285750">
              <a:buFont typeface="Arial" panose="020B0604020202020204" pitchFamily="34" charset="0"/>
              <a:buChar char="•"/>
            </a:pPr>
            <a:r>
              <a:rPr lang="en-US" sz="1400" dirty="0">
                <a:solidFill>
                  <a:schemeClr val="tx1"/>
                </a:solidFill>
              </a:rPr>
              <a:t>Standardized Precipitation Index</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540000" y="2387990"/>
            <a:ext cx="131762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B8C195-0B95-B1E5-29F9-EC1093486FC9}"/>
              </a:ext>
            </a:extLst>
          </p:cNvPr>
          <p:cNvSpPr txBox="1"/>
          <p:nvPr/>
        </p:nvSpPr>
        <p:spPr>
          <a:xfrm>
            <a:off x="273571" y="5633621"/>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Drought</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Consecutive Dry Days</a:t>
            </a:r>
          </a:p>
        </p:txBody>
      </p:sp>
      <p:cxnSp>
        <p:nvCxnSpPr>
          <p:cNvPr id="19" name="Straight Connector 18">
            <a:extLst>
              <a:ext uri="{FF2B5EF4-FFF2-40B4-BE49-F238E27FC236}">
                <a16:creationId xmlns:a16="http://schemas.microsoft.com/office/drawing/2014/main" id="{13988CA9-9EED-B099-FE58-2C81D06AF0A2}"/>
              </a:ext>
            </a:extLst>
          </p:cNvPr>
          <p:cNvCxnSpPr>
            <a:cxnSpLocks/>
            <a:stCxn id="18" idx="3"/>
          </p:cNvCxnSpPr>
          <p:nvPr/>
        </p:nvCxnSpPr>
        <p:spPr>
          <a:xfrm>
            <a:off x="2577790" y="6110675"/>
            <a:ext cx="13798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Line Callout 1 26">
            <a:extLst>
              <a:ext uri="{FF2B5EF4-FFF2-40B4-BE49-F238E27FC236}">
                <a16:creationId xmlns:a16="http://schemas.microsoft.com/office/drawing/2014/main" id="{DC895FF8-FD31-E047-FC06-F36E647F8350}"/>
              </a:ext>
            </a:extLst>
          </p:cNvPr>
          <p:cNvSpPr/>
          <p:nvPr/>
        </p:nvSpPr>
        <p:spPr>
          <a:xfrm>
            <a:off x="8203132" y="4518127"/>
            <a:ext cx="1720057" cy="885148"/>
          </a:xfrm>
          <a:prstGeom prst="borderCallout1">
            <a:avLst>
              <a:gd name="adj1" fmla="val 39844"/>
              <a:gd name="adj2" fmla="val -5994"/>
              <a:gd name="adj3" fmla="val -12181"/>
              <a:gd name="adj4" fmla="val -52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Rename as Sea Level Rise?</a:t>
            </a:r>
          </a:p>
        </p:txBody>
      </p:sp>
    </p:spTree>
    <p:extLst>
      <p:ext uri="{BB962C8B-B14F-4D97-AF65-F5344CB8AC3E}">
        <p14:creationId xmlns:p14="http://schemas.microsoft.com/office/powerpoint/2010/main" val="3280336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25AB-50C1-D7E5-0EC1-3F57509C54A9}"/>
              </a:ext>
            </a:extLst>
          </p:cNvPr>
          <p:cNvSpPr>
            <a:spLocks noGrp="1"/>
          </p:cNvSpPr>
          <p:nvPr>
            <p:ph type="title"/>
          </p:nvPr>
        </p:nvSpPr>
        <p:spPr/>
        <p:txBody>
          <a:bodyPr>
            <a:normAutofit fontScale="90000"/>
          </a:bodyPr>
          <a:lstStyle/>
          <a:p>
            <a:r>
              <a:rPr lang="en-US" dirty="0"/>
              <a:t>With Proposed Revisions &amp; Indicators in progress</a:t>
            </a:r>
          </a:p>
        </p:txBody>
      </p:sp>
    </p:spTree>
    <p:extLst>
      <p:ext uri="{BB962C8B-B14F-4D97-AF65-F5344CB8AC3E}">
        <p14:creationId xmlns:p14="http://schemas.microsoft.com/office/powerpoint/2010/main" val="153462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90536" y="355404"/>
            <a:ext cx="11091864" cy="685800"/>
          </a:xfrm>
        </p:spPr>
        <p:txBody>
          <a:bodyPr>
            <a:normAutofit/>
          </a:bodyPr>
          <a:lstStyle/>
          <a:p>
            <a:r>
              <a:rPr lang="en-US" dirty="0"/>
              <a:t>Baseline Vulnerability: Health</a:t>
            </a:r>
            <a:r>
              <a:rPr lang="en-US" dirty="0">
                <a:solidFill>
                  <a:srgbClr val="002060"/>
                </a:solidFill>
              </a:rPr>
              <a:t>		      </a:t>
            </a:r>
            <a:r>
              <a:rPr lang="en-US" sz="2400" dirty="0"/>
              <a:t>36 Indicators </a:t>
            </a:r>
          </a:p>
        </p:txBody>
      </p:sp>
      <p:grpSp>
        <p:nvGrpSpPr>
          <p:cNvPr id="3" name="Group 2">
            <a:extLst>
              <a:ext uri="{FF2B5EF4-FFF2-40B4-BE49-F238E27FC236}">
                <a16:creationId xmlns:a16="http://schemas.microsoft.com/office/drawing/2014/main" id="{5DFEF898-239A-4860-993E-8C9FF29FCD38}"/>
              </a:ext>
            </a:extLst>
          </p:cNvPr>
          <p:cNvGrpSpPr/>
          <p:nvPr/>
        </p:nvGrpSpPr>
        <p:grpSpPr>
          <a:xfrm>
            <a:off x="490536" y="871538"/>
            <a:ext cx="10863264" cy="5586412"/>
            <a:chOff x="490536" y="871538"/>
            <a:chExt cx="10863264" cy="5586412"/>
          </a:xfrm>
        </p:grpSpPr>
        <p:sp>
          <p:nvSpPr>
            <p:cNvPr id="5" name="Rectangle 4">
              <a:extLst>
                <a:ext uri="{FF2B5EF4-FFF2-40B4-BE49-F238E27FC236}">
                  <a16:creationId xmlns:a16="http://schemas.microsoft.com/office/drawing/2014/main" id="{49E2D702-1DF8-4145-9CF7-F1461876BACC}"/>
                </a:ext>
              </a:extLst>
            </p:cNvPr>
            <p:cNvSpPr/>
            <p:nvPr/>
          </p:nvSpPr>
          <p:spPr>
            <a:xfrm>
              <a:off x="490536" y="871538"/>
              <a:ext cx="10863264" cy="5586412"/>
            </a:xfrm>
            <a:prstGeom prst="rect">
              <a:avLst/>
            </a:prstGeom>
            <a:noFill/>
            <a:ln>
              <a:solidFill>
                <a:schemeClr val="bg1"/>
              </a:solidFill>
            </a:ln>
          </p:spPr>
        </p:sp>
        <p:sp>
          <p:nvSpPr>
            <p:cNvPr id="8" name="Freeform: Shape 7">
              <a:extLst>
                <a:ext uri="{FF2B5EF4-FFF2-40B4-BE49-F238E27FC236}">
                  <a16:creationId xmlns:a16="http://schemas.microsoft.com/office/drawing/2014/main" id="{A896602C-1264-4490-BE3B-55400DE41769}"/>
                </a:ext>
              </a:extLst>
            </p:cNvPr>
            <p:cNvSpPr/>
            <p:nvPr/>
          </p:nvSpPr>
          <p:spPr>
            <a:xfrm>
              <a:off x="3515262" y="1444145"/>
              <a:ext cx="4692586"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237587" tIns="1701323" rIns="142715" bIns="2176170"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Chronic</a:t>
              </a:r>
              <a:r>
                <a:rPr lang="en-US" b="1" kern="1200" dirty="0">
                  <a:solidFill>
                    <a:schemeClr val="bg1"/>
                  </a:solidFill>
                </a:rPr>
                <a:t> </a:t>
              </a:r>
              <a:r>
                <a:rPr lang="en-US" kern="1200" dirty="0">
                  <a:solidFill>
                    <a:schemeClr val="bg1"/>
                  </a:solidFill>
                </a:rPr>
                <a:t>Diseases</a:t>
              </a:r>
            </a:p>
          </p:txBody>
        </p:sp>
        <p:sp>
          <p:nvSpPr>
            <p:cNvPr id="7" name="Freeform: Shape 6">
              <a:extLst>
                <a:ext uri="{FF2B5EF4-FFF2-40B4-BE49-F238E27FC236}">
                  <a16:creationId xmlns:a16="http://schemas.microsoft.com/office/drawing/2014/main" id="{793D65C7-7951-4D8D-886C-56341B60B24D}"/>
                </a:ext>
              </a:extLst>
            </p:cNvPr>
            <p:cNvSpPr/>
            <p:nvPr/>
          </p:nvSpPr>
          <p:spPr>
            <a:xfrm>
              <a:off x="3636487" y="1192756"/>
              <a:ext cx="4692586"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2418060" tIns="472313" rIns="1040452"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Infectious Diseases</a:t>
              </a:r>
            </a:p>
          </p:txBody>
        </p:sp>
        <p:sp>
          <p:nvSpPr>
            <p:cNvPr id="9" name="Freeform: Shape 8">
              <a:extLst>
                <a:ext uri="{FF2B5EF4-FFF2-40B4-BE49-F238E27FC236}">
                  <a16:creationId xmlns:a16="http://schemas.microsoft.com/office/drawing/2014/main" id="{CFCFFD78-4657-4BB9-B48F-8F07C4D25E2D}"/>
                </a:ext>
              </a:extLst>
            </p:cNvPr>
            <p:cNvSpPr/>
            <p:nvPr/>
          </p:nvSpPr>
          <p:spPr>
            <a:xfrm>
              <a:off x="3515262" y="1444145"/>
              <a:ext cx="4692586"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042062" tIns="2818606" rIns="472314" bIns="1030955" numCol="1" spcCol="1270" anchor="ctr" anchorCtr="0">
              <a:noAutofit/>
            </a:bodyPr>
            <a:lstStyle/>
            <a:p>
              <a:pPr lvl="0" algn="ctr" defTabSz="889000">
                <a:lnSpc>
                  <a:spcPct val="90000"/>
                </a:lnSpc>
                <a:spcBef>
                  <a:spcPct val="0"/>
                </a:spcBef>
                <a:spcAft>
                  <a:spcPct val="35000"/>
                </a:spcAft>
              </a:pPr>
              <a:r>
                <a:rPr lang="en-US" dirty="0">
                  <a:solidFill>
                    <a:schemeClr val="bg1"/>
                  </a:solidFill>
                </a:rPr>
                <a:t>Chronic Disease </a:t>
              </a:r>
              <a:r>
                <a:rPr lang="en-US" kern="1200" dirty="0">
                  <a:solidFill>
                    <a:schemeClr val="bg1"/>
                  </a:solidFill>
                </a:rPr>
                <a:t>Prevention</a:t>
              </a:r>
            </a:p>
          </p:txBody>
        </p:sp>
        <p:sp>
          <p:nvSpPr>
            <p:cNvPr id="11" name="Freeform: Shape 10">
              <a:extLst>
                <a:ext uri="{FF2B5EF4-FFF2-40B4-BE49-F238E27FC236}">
                  <a16:creationId xmlns:a16="http://schemas.microsoft.com/office/drawing/2014/main" id="{2416561B-9642-42D6-8670-00D467CF211C}"/>
                </a:ext>
              </a:extLst>
            </p:cNvPr>
            <p:cNvSpPr/>
            <p:nvPr/>
          </p:nvSpPr>
          <p:spPr>
            <a:xfrm>
              <a:off x="3515262" y="1444145"/>
              <a:ext cx="4692586"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743222" tIns="3712432" rIns="1743222" bIns="137129"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Overall Physical Health</a:t>
              </a:r>
            </a:p>
          </p:txBody>
        </p:sp>
        <p:sp>
          <p:nvSpPr>
            <p:cNvPr id="14" name="Freeform: Shape 13">
              <a:extLst>
                <a:ext uri="{FF2B5EF4-FFF2-40B4-BE49-F238E27FC236}">
                  <a16:creationId xmlns:a16="http://schemas.microsoft.com/office/drawing/2014/main" id="{B9E118D2-BDBA-421C-B88F-D81C6DF3B21F}"/>
                </a:ext>
              </a:extLst>
            </p:cNvPr>
            <p:cNvSpPr/>
            <p:nvPr/>
          </p:nvSpPr>
          <p:spPr>
            <a:xfrm>
              <a:off x="3515262" y="1444145"/>
              <a:ext cx="4692586"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72313" tIns="2818606" rIns="3042063" bIns="1030955"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Child Health</a:t>
              </a:r>
            </a:p>
          </p:txBody>
        </p:sp>
        <p:sp>
          <p:nvSpPr>
            <p:cNvPr id="17" name="Freeform: Shape 16">
              <a:extLst>
                <a:ext uri="{FF2B5EF4-FFF2-40B4-BE49-F238E27FC236}">
                  <a16:creationId xmlns:a16="http://schemas.microsoft.com/office/drawing/2014/main" id="{B398BBA8-E26C-4F77-AC97-D1A1722437B1}"/>
                </a:ext>
              </a:extLst>
            </p:cNvPr>
            <p:cNvSpPr/>
            <p:nvPr/>
          </p:nvSpPr>
          <p:spPr>
            <a:xfrm>
              <a:off x="3515262" y="1444145"/>
              <a:ext cx="4692586"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2715" tIns="1701323" rIns="3237587" bIns="2176170" numCol="1" spcCol="1270" anchor="ctr" anchorCtr="0">
              <a:noAutofit/>
            </a:bodyPr>
            <a:lstStyle/>
            <a:p>
              <a:pPr lvl="0" algn="ctr" defTabSz="889000">
                <a:lnSpc>
                  <a:spcPct val="90000"/>
                </a:lnSpc>
                <a:spcBef>
                  <a:spcPct val="0"/>
                </a:spcBef>
                <a:spcAft>
                  <a:spcPct val="35000"/>
                </a:spcAft>
              </a:pPr>
              <a:r>
                <a:rPr lang="en-US" kern="1200" dirty="0">
                  <a:solidFill>
                    <a:schemeClr val="bg1"/>
                  </a:solidFill>
                </a:rPr>
                <a:t>Access to </a:t>
              </a:r>
              <a:r>
                <a:rPr lang="en-US" dirty="0">
                  <a:solidFill>
                    <a:schemeClr val="bg1"/>
                  </a:solidFill>
                </a:rPr>
                <a:t>Care</a:t>
              </a:r>
              <a:endParaRPr lang="en-US" kern="1200" dirty="0">
                <a:solidFill>
                  <a:schemeClr val="bg1"/>
                </a:solidFill>
              </a:endParaRPr>
            </a:p>
          </p:txBody>
        </p:sp>
        <p:sp>
          <p:nvSpPr>
            <p:cNvPr id="18" name="Freeform: Shape 17">
              <a:extLst>
                <a:ext uri="{FF2B5EF4-FFF2-40B4-BE49-F238E27FC236}">
                  <a16:creationId xmlns:a16="http://schemas.microsoft.com/office/drawing/2014/main" id="{764175ED-D5B2-45A5-96FA-51C0F9C90DD9}"/>
                </a:ext>
              </a:extLst>
            </p:cNvPr>
            <p:cNvSpPr/>
            <p:nvPr/>
          </p:nvSpPr>
          <p:spPr>
            <a:xfrm>
              <a:off x="3515262" y="1444145"/>
              <a:ext cx="4692586"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042127" tIns="472313" rIns="2416385"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Mental Health &amp; Deaths of Despair</a:t>
              </a:r>
            </a:p>
          </p:txBody>
        </p:sp>
      </p:gr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696202" y="1943504"/>
            <a:ext cx="121005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906254" y="1251006"/>
            <a:ext cx="2611440"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COVID deaths</a:t>
            </a:r>
          </a:p>
          <a:p>
            <a:pPr marL="285750" indent="-285750">
              <a:buFont typeface="Arial" panose="020B0604020202020204" pitchFamily="34" charset="0"/>
              <a:buChar char="•"/>
            </a:pPr>
            <a:r>
              <a:rPr lang="en-US" sz="1400" dirty="0"/>
              <a:t>Hepatitis</a:t>
            </a:r>
          </a:p>
          <a:p>
            <a:pPr marL="285750" indent="-285750">
              <a:buFont typeface="Arial" panose="020B0604020202020204" pitchFamily="34" charset="0"/>
              <a:buChar char="•"/>
            </a:pPr>
            <a:r>
              <a:rPr lang="en-US" sz="1400" dirty="0"/>
              <a:t>HIV</a:t>
            </a:r>
          </a:p>
          <a:p>
            <a:pPr marL="285750" indent="-285750">
              <a:buFont typeface="Arial" panose="020B0604020202020204" pitchFamily="34" charset="0"/>
              <a:buChar char="•"/>
            </a:pPr>
            <a:r>
              <a:rPr lang="en-US" sz="1400" dirty="0"/>
              <a:t>Chlamydia</a:t>
            </a:r>
          </a:p>
          <a:p>
            <a:pPr marL="285750" indent="-285750">
              <a:buFont typeface="Arial" panose="020B0604020202020204" pitchFamily="34" charset="0"/>
              <a:buChar char="•"/>
            </a:pPr>
            <a:r>
              <a:rPr lang="en-US" sz="1400" dirty="0"/>
              <a:t>Gonorrhea</a:t>
            </a:r>
          </a:p>
          <a:p>
            <a:pPr marL="285750" indent="-285750">
              <a:buFont typeface="Arial" panose="020B0604020202020204" pitchFamily="34" charset="0"/>
              <a:buChar char="•"/>
            </a:pPr>
            <a:r>
              <a:rPr lang="en-US" sz="1400" dirty="0"/>
              <a:t>Syphilis</a:t>
            </a:r>
            <a:endParaRPr lang="en-US" dirty="0"/>
          </a:p>
        </p:txBody>
      </p:sp>
      <p:sp>
        <p:nvSpPr>
          <p:cNvPr id="12" name="TextBox 11">
            <a:extLst>
              <a:ext uri="{FF2B5EF4-FFF2-40B4-BE49-F238E27FC236}">
                <a16:creationId xmlns:a16="http://schemas.microsoft.com/office/drawing/2014/main" id="{B5690872-D88A-8943-9AB7-381DD4F95167}"/>
              </a:ext>
            </a:extLst>
          </p:cNvPr>
          <p:cNvSpPr txBox="1"/>
          <p:nvPr/>
        </p:nvSpPr>
        <p:spPr>
          <a:xfrm>
            <a:off x="8906254" y="2670230"/>
            <a:ext cx="2611440" cy="1600438"/>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Asthma</a:t>
            </a:r>
          </a:p>
          <a:p>
            <a:pPr marL="285750" indent="-285750">
              <a:buFont typeface="Arial" panose="020B0604020202020204" pitchFamily="34" charset="0"/>
              <a:buChar char="•"/>
            </a:pPr>
            <a:r>
              <a:rPr lang="en-US" sz="1400" dirty="0"/>
              <a:t>Stroke</a:t>
            </a:r>
          </a:p>
          <a:p>
            <a:pPr marL="285750" indent="-285750">
              <a:buFont typeface="Arial" panose="020B0604020202020204" pitchFamily="34" charset="0"/>
              <a:buChar char="•"/>
            </a:pPr>
            <a:r>
              <a:rPr lang="en-US" sz="1400" dirty="0"/>
              <a:t>Chronic Obstructive Pulmonary Disease (COPD)</a:t>
            </a:r>
          </a:p>
          <a:p>
            <a:pPr marL="285750" indent="-285750">
              <a:buFont typeface="Arial" panose="020B0604020202020204" pitchFamily="34" charset="0"/>
              <a:buChar char="•"/>
            </a:pPr>
            <a:r>
              <a:rPr lang="en-US" sz="1400" dirty="0"/>
              <a:t>Heart Disease</a:t>
            </a:r>
          </a:p>
          <a:p>
            <a:pPr marL="285750" indent="-285750">
              <a:buFont typeface="Arial" panose="020B0604020202020204" pitchFamily="34" charset="0"/>
              <a:buChar char="•"/>
            </a:pPr>
            <a:r>
              <a:rPr lang="en-US" sz="1400" dirty="0"/>
              <a:t>Cancer</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8051799" y="3470449"/>
            <a:ext cx="85445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flipV="1">
            <a:off x="7439186" y="5428283"/>
            <a:ext cx="1467069" cy="10772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906255" y="4304898"/>
            <a:ext cx="2611440" cy="2246769"/>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High Blood Pressure</a:t>
            </a:r>
          </a:p>
          <a:p>
            <a:pPr marL="285750" indent="-285750">
              <a:buFont typeface="Arial" panose="020B0604020202020204" pitchFamily="34" charset="0"/>
              <a:buChar char="•"/>
            </a:pPr>
            <a:r>
              <a:rPr lang="en-US" sz="1400" dirty="0"/>
              <a:t>High Cholesterol</a:t>
            </a:r>
          </a:p>
          <a:p>
            <a:pPr marL="285750" indent="-285750">
              <a:buFont typeface="Arial" panose="020B0604020202020204" pitchFamily="34" charset="0"/>
              <a:buChar char="•"/>
            </a:pPr>
            <a:r>
              <a:rPr lang="en-US" sz="1400" dirty="0"/>
              <a:t>Routine Doctor Visit</a:t>
            </a:r>
          </a:p>
          <a:p>
            <a:pPr marL="285750" indent="-285750">
              <a:buFont typeface="Arial" panose="020B0604020202020204" pitchFamily="34" charset="0"/>
              <a:buChar char="•"/>
            </a:pPr>
            <a:r>
              <a:rPr lang="en-US" sz="1400" dirty="0"/>
              <a:t>Colonoscopy</a:t>
            </a:r>
          </a:p>
          <a:p>
            <a:pPr marL="285750" indent="-285750">
              <a:buFont typeface="Arial" panose="020B0604020202020204" pitchFamily="34" charset="0"/>
              <a:buChar char="•"/>
            </a:pPr>
            <a:r>
              <a:rPr lang="en-US" sz="1400" dirty="0"/>
              <a:t>Mammogram</a:t>
            </a:r>
          </a:p>
          <a:p>
            <a:pPr marL="285750" indent="-285750">
              <a:buFont typeface="Arial" panose="020B0604020202020204" pitchFamily="34" charset="0"/>
              <a:buChar char="•"/>
            </a:pPr>
            <a:r>
              <a:rPr lang="en-US" sz="1400" dirty="0"/>
              <a:t>Older Men Preventative Screening</a:t>
            </a:r>
          </a:p>
          <a:p>
            <a:pPr marL="285750" indent="-285750">
              <a:buFont typeface="Arial" panose="020B0604020202020204" pitchFamily="34" charset="0"/>
              <a:buChar char="•"/>
            </a:pPr>
            <a:r>
              <a:rPr lang="en-US" sz="1400" dirty="0"/>
              <a:t>Older Women Preventative Screening</a:t>
            </a:r>
          </a:p>
          <a:p>
            <a:pPr marL="285750" indent="-285750">
              <a:buFont typeface="Arial" panose="020B0604020202020204" pitchFamily="34" charset="0"/>
              <a:buChar char="•"/>
            </a:pPr>
            <a:r>
              <a:rPr lang="en-US" sz="1400" dirty="0"/>
              <a:t>Dental Exams</a:t>
            </a:r>
          </a:p>
        </p:txBody>
      </p:sp>
      <p:sp>
        <p:nvSpPr>
          <p:cNvPr id="19" name="TextBox 18">
            <a:extLst>
              <a:ext uri="{FF2B5EF4-FFF2-40B4-BE49-F238E27FC236}">
                <a16:creationId xmlns:a16="http://schemas.microsoft.com/office/drawing/2014/main" id="{F3C197E1-DE6B-EB47-8ACF-1A77AEEA0E78}"/>
              </a:ext>
            </a:extLst>
          </p:cNvPr>
          <p:cNvSpPr txBox="1"/>
          <p:nvPr/>
        </p:nvSpPr>
        <p:spPr>
          <a:xfrm>
            <a:off x="466116" y="1468023"/>
            <a:ext cx="2350737"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Self-Reported Mental Health</a:t>
            </a:r>
          </a:p>
          <a:p>
            <a:pPr marL="285750" indent="-285750">
              <a:buFont typeface="Arial" panose="020B0604020202020204" pitchFamily="34" charset="0"/>
              <a:buChar char="•"/>
            </a:pPr>
            <a:r>
              <a:rPr lang="en-US" sz="1400" dirty="0"/>
              <a:t>Opioid Overdose</a:t>
            </a:r>
          </a:p>
          <a:p>
            <a:pPr marL="285750" indent="-285750">
              <a:buFont typeface="Arial" panose="020B0604020202020204" pitchFamily="34" charset="0"/>
              <a:buChar char="•"/>
            </a:pPr>
            <a:r>
              <a:rPr lang="en-US" sz="1400" dirty="0"/>
              <a:t>Fatal Overdose</a:t>
            </a:r>
          </a:p>
          <a:p>
            <a:pPr marL="285750" indent="-285750">
              <a:buFont typeface="Arial" panose="020B0604020202020204" pitchFamily="34" charset="0"/>
              <a:buChar char="•"/>
            </a:pPr>
            <a:r>
              <a:rPr lang="en-US" sz="1400" dirty="0"/>
              <a:t>Alcohol Abuse</a:t>
            </a:r>
          </a:p>
          <a:p>
            <a:pPr marL="285750" indent="-285750">
              <a:buFont typeface="Arial" panose="020B0604020202020204" pitchFamily="34" charset="0"/>
              <a:buChar char="•"/>
            </a:pPr>
            <a:r>
              <a:rPr lang="en-US" sz="1400" dirty="0"/>
              <a:t>Suicide</a:t>
            </a:r>
          </a:p>
        </p:txBody>
      </p:sp>
      <p:cxnSp>
        <p:nvCxnSpPr>
          <p:cNvPr id="20" name="Straight Connector 19">
            <a:extLst>
              <a:ext uri="{FF2B5EF4-FFF2-40B4-BE49-F238E27FC236}">
                <a16:creationId xmlns:a16="http://schemas.microsoft.com/office/drawing/2014/main" id="{DE396F90-8E0A-1243-A5BC-44357A676A36}"/>
              </a:ext>
            </a:extLst>
          </p:cNvPr>
          <p:cNvCxnSpPr>
            <a:cxnSpLocks/>
          </p:cNvCxnSpPr>
          <p:nvPr/>
        </p:nvCxnSpPr>
        <p:spPr>
          <a:xfrm>
            <a:off x="2480689" y="1928927"/>
            <a:ext cx="2015111" cy="1614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C4EDE3-15A9-944A-BFDD-37CDECD9B30D}"/>
              </a:ext>
            </a:extLst>
          </p:cNvPr>
          <p:cNvSpPr txBox="1"/>
          <p:nvPr/>
        </p:nvSpPr>
        <p:spPr>
          <a:xfrm>
            <a:off x="466117" y="4943112"/>
            <a:ext cx="2350736" cy="116955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Infant Mortality</a:t>
            </a:r>
          </a:p>
          <a:p>
            <a:pPr marL="285750" indent="-285750">
              <a:buFont typeface="Arial" panose="020B0604020202020204" pitchFamily="34" charset="0"/>
              <a:buChar char="•"/>
            </a:pPr>
            <a:r>
              <a:rPr lang="en-US" sz="1400" dirty="0"/>
              <a:t>Low Birth Weight</a:t>
            </a:r>
          </a:p>
          <a:p>
            <a:pPr marL="285750" indent="-285750">
              <a:buFont typeface="Arial" panose="020B0604020202020204" pitchFamily="34" charset="0"/>
              <a:buChar char="•"/>
            </a:pPr>
            <a:r>
              <a:rPr lang="en-US" sz="1400" dirty="0"/>
              <a:t>Pre-term Births</a:t>
            </a:r>
          </a:p>
          <a:p>
            <a:pPr marL="285750" indent="-285750">
              <a:buFont typeface="Arial" panose="020B0604020202020204" pitchFamily="34" charset="0"/>
              <a:buChar char="•"/>
            </a:pPr>
            <a:r>
              <a:rPr lang="en-US" sz="1400" dirty="0"/>
              <a:t>Childhood Asthma</a:t>
            </a:r>
          </a:p>
          <a:p>
            <a:pPr marL="285750" indent="-285750">
              <a:buFont typeface="Arial" panose="020B0604020202020204" pitchFamily="34" charset="0"/>
              <a:buChar char="•"/>
            </a:pPr>
            <a:r>
              <a:rPr lang="en-US" sz="1400" dirty="0"/>
              <a:t>Teen Births</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a:off x="2816853" y="5527888"/>
            <a:ext cx="14071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466116" y="2982793"/>
            <a:ext cx="2350738" cy="1815882"/>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Hospital Beds per Capita</a:t>
            </a:r>
          </a:p>
          <a:p>
            <a:pPr marL="285750" indent="-285750">
              <a:buFont typeface="Arial" panose="020B0604020202020204" pitchFamily="34" charset="0"/>
              <a:buChar char="•"/>
            </a:pPr>
            <a:r>
              <a:rPr lang="en-US" sz="1400" dirty="0"/>
              <a:t>COVID Vaccinations</a:t>
            </a:r>
          </a:p>
          <a:p>
            <a:pPr marL="285750" indent="-285750">
              <a:buFont typeface="Arial" panose="020B0604020202020204" pitchFamily="34" charset="0"/>
              <a:buChar char="•"/>
            </a:pPr>
            <a:r>
              <a:rPr lang="en-US" sz="1400" dirty="0"/>
              <a:t>Lack of Health Insurance</a:t>
            </a:r>
          </a:p>
          <a:p>
            <a:pPr marL="285750" indent="-285750">
              <a:buFont typeface="Arial" panose="020B0604020202020204" pitchFamily="34" charset="0"/>
              <a:buChar char="•"/>
            </a:pPr>
            <a:r>
              <a:rPr lang="en-US" sz="1400" dirty="0"/>
              <a:t>Access to Hospitals</a:t>
            </a:r>
          </a:p>
          <a:p>
            <a:pPr marL="285750" indent="-285750">
              <a:buFont typeface="Arial" panose="020B0604020202020204" pitchFamily="34" charset="0"/>
              <a:buChar char="•"/>
            </a:pPr>
            <a:r>
              <a:rPr lang="en-US" sz="1400" dirty="0"/>
              <a:t>Medically Underserved Areas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2816854" y="3783012"/>
            <a:ext cx="667927" cy="10772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A23AFC-07B5-FDC6-FE6D-C4D20B489599}"/>
              </a:ext>
            </a:extLst>
          </p:cNvPr>
          <p:cNvSpPr txBox="1"/>
          <p:nvPr/>
        </p:nvSpPr>
        <p:spPr>
          <a:xfrm>
            <a:off x="2980810" y="6047804"/>
            <a:ext cx="1923479" cy="73866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Life Expectancy</a:t>
            </a:r>
          </a:p>
          <a:p>
            <a:pPr marL="285750" indent="-285750">
              <a:buFont typeface="Arial" panose="020B0604020202020204" pitchFamily="34" charset="0"/>
              <a:buChar char="•"/>
            </a:pPr>
            <a:r>
              <a:rPr lang="en-US" sz="1400" dirty="0"/>
              <a:t>Self-Reported Physical Health</a:t>
            </a:r>
          </a:p>
        </p:txBody>
      </p:sp>
      <p:cxnSp>
        <p:nvCxnSpPr>
          <p:cNvPr id="27" name="Straight Connector 26">
            <a:extLst>
              <a:ext uri="{FF2B5EF4-FFF2-40B4-BE49-F238E27FC236}">
                <a16:creationId xmlns:a16="http://schemas.microsoft.com/office/drawing/2014/main" id="{A6FF8808-2359-F61C-D52A-9151CE9B5FFB}"/>
              </a:ext>
            </a:extLst>
          </p:cNvPr>
          <p:cNvCxnSpPr>
            <a:cxnSpLocks/>
            <a:stCxn id="24" idx="3"/>
          </p:cNvCxnSpPr>
          <p:nvPr/>
        </p:nvCxnSpPr>
        <p:spPr>
          <a:xfrm flipV="1">
            <a:off x="4904289" y="6136731"/>
            <a:ext cx="954070" cy="2804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B9B2BDD-A473-BB40-12AA-DC324CC48CDF}"/>
              </a:ext>
            </a:extLst>
          </p:cNvPr>
          <p:cNvSpPr txBox="1"/>
          <p:nvPr/>
        </p:nvSpPr>
        <p:spPr>
          <a:xfrm>
            <a:off x="490536" y="6173611"/>
            <a:ext cx="2326317" cy="523220"/>
          </a:xfrm>
          <a:prstGeom prst="rect">
            <a:avLst/>
          </a:prstGeom>
          <a:ln>
            <a:solidFill>
              <a:srgbClr val="00206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Birth defects</a:t>
            </a:r>
          </a:p>
          <a:p>
            <a:pPr marL="285750" indent="-285750">
              <a:buFont typeface="Courier New" panose="02070309020205020404" pitchFamily="49" charset="0"/>
              <a:buChar char="o"/>
            </a:pPr>
            <a:r>
              <a:rPr lang="en-US" sz="1400" i="1" dirty="0">
                <a:solidFill>
                  <a:schemeClr val="bg2">
                    <a:lumMod val="75000"/>
                  </a:schemeClr>
                </a:solidFill>
              </a:rPr>
              <a:t>Maternal mortality</a:t>
            </a:r>
          </a:p>
        </p:txBody>
      </p:sp>
      <p:sp>
        <p:nvSpPr>
          <p:cNvPr id="22" name="Rectangle 21">
            <a:extLst>
              <a:ext uri="{FF2B5EF4-FFF2-40B4-BE49-F238E27FC236}">
                <a16:creationId xmlns:a16="http://schemas.microsoft.com/office/drawing/2014/main" id="{5904C0DF-3D0C-82CA-0811-BEB84DC02ECE}"/>
              </a:ext>
            </a:extLst>
          </p:cNvPr>
          <p:cNvSpPr/>
          <p:nvPr/>
        </p:nvSpPr>
        <p:spPr>
          <a:xfrm>
            <a:off x="9398289" y="791313"/>
            <a:ext cx="1653017" cy="369332"/>
          </a:xfrm>
          <a:prstGeom prst="rect">
            <a:avLst/>
          </a:prstGeom>
        </p:spPr>
        <p:txBody>
          <a:bodyPr wrap="none">
            <a:spAutoFit/>
          </a:bodyPr>
          <a:lstStyle/>
          <a:p>
            <a:r>
              <a:rPr lang="en-US" dirty="0"/>
              <a:t>+2 in progress</a:t>
            </a:r>
          </a:p>
        </p:txBody>
      </p:sp>
    </p:spTree>
    <p:extLst>
      <p:ext uri="{BB962C8B-B14F-4D97-AF65-F5344CB8AC3E}">
        <p14:creationId xmlns:p14="http://schemas.microsoft.com/office/powerpoint/2010/main" val="390637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84187" y="322000"/>
            <a:ext cx="11223625" cy="798733"/>
          </a:xfrm>
        </p:spPr>
        <p:txBody>
          <a:bodyPr>
            <a:normAutofit fontScale="90000"/>
          </a:bodyPr>
          <a:lstStyle/>
          <a:p>
            <a:pPr algn="l"/>
            <a:r>
              <a:rPr lang="en-US" sz="4000" b="1" dirty="0">
                <a:solidFill>
                  <a:srgbClr val="173D9A"/>
                </a:solidFill>
              </a:rPr>
              <a:t>Baseline Vulnerability: Social &amp; Economic  </a:t>
            </a:r>
            <a:r>
              <a:rPr lang="en-US" sz="2400" dirty="0"/>
              <a:t>19</a:t>
            </a:r>
            <a:r>
              <a:rPr lang="en-US" sz="2400" b="1" dirty="0">
                <a:solidFill>
                  <a:srgbClr val="173D9A"/>
                </a:solidFill>
              </a:rPr>
              <a:t> Indicators </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1"/>
            <p:extLst>
              <p:ext uri="{D42A27DB-BD31-4B8C-83A1-F6EECF244321}">
                <p14:modId xmlns:p14="http://schemas.microsoft.com/office/powerpoint/2010/main" val="2987823339"/>
              </p:ext>
            </p:extLst>
          </p:nvPr>
        </p:nvGraphicFramePr>
        <p:xfrm>
          <a:off x="2552699" y="803233"/>
          <a:ext cx="7086600" cy="572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B0E5BC-75CB-284F-813A-8E97F826BC90}"/>
              </a:ext>
            </a:extLst>
          </p:cNvPr>
          <p:cNvSpPr txBox="1"/>
          <p:nvPr/>
        </p:nvSpPr>
        <p:spPr>
          <a:xfrm>
            <a:off x="93132" y="6264823"/>
            <a:ext cx="4666302" cy="523220"/>
          </a:xfrm>
          <a:prstGeom prst="rect">
            <a:avLst/>
          </a:prstGeom>
          <a:noFill/>
        </p:spPr>
        <p:txBody>
          <a:bodyPr wrap="square" rtlCol="0">
            <a:spAutoFit/>
          </a:bodyPr>
          <a:lstStyle/>
          <a:p>
            <a:r>
              <a:rPr lang="en-US" sz="1400" dirty="0">
                <a:solidFill>
                  <a:srgbClr val="173D9A"/>
                </a:solidFill>
              </a:rPr>
              <a:t>All indicators except * are from CDC, 2022: www.atsdr.cdc.gov/placeandhealth/svi/index.html</a:t>
            </a:r>
          </a:p>
        </p:txBody>
      </p:sp>
      <p:sp>
        <p:nvSpPr>
          <p:cNvPr id="14" name="TextBox 13">
            <a:extLst>
              <a:ext uri="{FF2B5EF4-FFF2-40B4-BE49-F238E27FC236}">
                <a16:creationId xmlns:a16="http://schemas.microsoft.com/office/drawing/2014/main" id="{887A9EF6-CF97-C9EA-D8F6-216842C4D923}"/>
              </a:ext>
            </a:extLst>
          </p:cNvPr>
          <p:cNvSpPr txBox="1"/>
          <p:nvPr/>
        </p:nvSpPr>
        <p:spPr>
          <a:xfrm>
            <a:off x="398242" y="1206413"/>
            <a:ext cx="2014572" cy="1384995"/>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Minority</a:t>
            </a:r>
          </a:p>
          <a:p>
            <a:pPr marL="285750" indent="-285750">
              <a:buFont typeface="Arial" panose="020B0604020202020204" pitchFamily="34" charset="0"/>
              <a:buChar char="•"/>
            </a:pPr>
            <a:r>
              <a:rPr lang="en-US" sz="1400" dirty="0"/>
              <a:t>Speaks English “Less than Well”</a:t>
            </a:r>
          </a:p>
          <a:p>
            <a:pPr marL="285750" indent="-285750">
              <a:buFont typeface="Arial" panose="020B0604020202020204" pitchFamily="34" charset="0"/>
              <a:buChar char="•"/>
            </a:pPr>
            <a:r>
              <a:rPr lang="en-US" sz="1400" dirty="0"/>
              <a:t>Undocumented Population*</a:t>
            </a:r>
          </a:p>
          <a:p>
            <a:pPr marL="285750" indent="-285750">
              <a:buFont typeface="Arial" panose="020B0604020202020204" pitchFamily="34" charset="0"/>
              <a:buChar char="•"/>
            </a:pPr>
            <a:r>
              <a:rPr lang="en-US" sz="1400" dirty="0"/>
              <a:t>Hate Crimes*</a:t>
            </a:r>
          </a:p>
        </p:txBody>
      </p:sp>
      <p:cxnSp>
        <p:nvCxnSpPr>
          <p:cNvPr id="15" name="Straight Connector 14">
            <a:extLst>
              <a:ext uri="{FF2B5EF4-FFF2-40B4-BE49-F238E27FC236}">
                <a16:creationId xmlns:a16="http://schemas.microsoft.com/office/drawing/2014/main" id="{B42663F5-B676-FE0A-03BE-6A382E3D96FA}"/>
              </a:ext>
            </a:extLst>
          </p:cNvPr>
          <p:cNvCxnSpPr>
            <a:cxnSpLocks/>
            <a:stCxn id="14" idx="3"/>
          </p:cNvCxnSpPr>
          <p:nvPr/>
        </p:nvCxnSpPr>
        <p:spPr>
          <a:xfrm flipV="1">
            <a:off x="2412814" y="1791189"/>
            <a:ext cx="2236678" cy="10772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334FC4-F9A7-94BC-75EC-E9A7FE24A9C3}"/>
              </a:ext>
            </a:extLst>
          </p:cNvPr>
          <p:cNvSpPr txBox="1"/>
          <p:nvPr/>
        </p:nvSpPr>
        <p:spPr>
          <a:xfrm>
            <a:off x="9811143" y="1206413"/>
            <a:ext cx="2014572" cy="116955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Below Poverty</a:t>
            </a:r>
          </a:p>
          <a:p>
            <a:pPr marL="285750" indent="-285750">
              <a:buFont typeface="Arial" panose="020B0604020202020204" pitchFamily="34" charset="0"/>
              <a:buChar char="•"/>
            </a:pPr>
            <a:r>
              <a:rPr lang="en-US" sz="1400" dirty="0"/>
              <a:t>Unemployed</a:t>
            </a:r>
          </a:p>
          <a:p>
            <a:pPr marL="285750" indent="-285750">
              <a:buFont typeface="Arial" panose="020B0604020202020204" pitchFamily="34" charset="0"/>
              <a:buChar char="•"/>
            </a:pPr>
            <a:r>
              <a:rPr lang="en-US" sz="1400" dirty="0"/>
              <a:t>Income</a:t>
            </a:r>
          </a:p>
          <a:p>
            <a:pPr marL="285750" indent="-285750">
              <a:buFont typeface="Arial" panose="020B0604020202020204" pitchFamily="34" charset="0"/>
              <a:buChar char="•"/>
            </a:pPr>
            <a:r>
              <a:rPr lang="en-US" sz="1400" dirty="0"/>
              <a:t>No High School Diploma</a:t>
            </a:r>
          </a:p>
        </p:txBody>
      </p:sp>
      <p:cxnSp>
        <p:nvCxnSpPr>
          <p:cNvPr id="18" name="Straight Connector 17">
            <a:extLst>
              <a:ext uri="{FF2B5EF4-FFF2-40B4-BE49-F238E27FC236}">
                <a16:creationId xmlns:a16="http://schemas.microsoft.com/office/drawing/2014/main" id="{102BFC2D-05D0-E9D5-117E-E2E960210C75}"/>
              </a:ext>
            </a:extLst>
          </p:cNvPr>
          <p:cNvCxnSpPr>
            <a:cxnSpLocks/>
            <a:endCxn id="17" idx="1"/>
          </p:cNvCxnSpPr>
          <p:nvPr/>
        </p:nvCxnSpPr>
        <p:spPr>
          <a:xfrm>
            <a:off x="7764651" y="1791188"/>
            <a:ext cx="2046492" cy="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E26C41-3C60-3209-6629-3F50034777A3}"/>
              </a:ext>
            </a:extLst>
          </p:cNvPr>
          <p:cNvSpPr txBox="1"/>
          <p:nvPr/>
        </p:nvSpPr>
        <p:spPr>
          <a:xfrm>
            <a:off x="9811143" y="3812561"/>
            <a:ext cx="2014572" cy="1600438"/>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Aged 65 or Older</a:t>
            </a:r>
          </a:p>
          <a:p>
            <a:pPr marL="285750" indent="-285750">
              <a:buFont typeface="Arial" panose="020B0604020202020204" pitchFamily="34" charset="0"/>
              <a:buChar char="•"/>
            </a:pPr>
            <a:r>
              <a:rPr lang="en-US" sz="1400" dirty="0"/>
              <a:t>Aged 17 or Younger</a:t>
            </a:r>
          </a:p>
          <a:p>
            <a:pPr marL="285750" indent="-285750">
              <a:buFont typeface="Arial" panose="020B0604020202020204" pitchFamily="34" charset="0"/>
              <a:buChar char="•"/>
            </a:pPr>
            <a:r>
              <a:rPr lang="en-US" sz="1400" dirty="0"/>
              <a:t>Civilian with a Disability</a:t>
            </a:r>
          </a:p>
          <a:p>
            <a:pPr marL="285750" indent="-285750">
              <a:buFont typeface="Arial" panose="020B0604020202020204" pitchFamily="34" charset="0"/>
              <a:buChar char="•"/>
            </a:pPr>
            <a:r>
              <a:rPr lang="en-US" sz="1400" dirty="0"/>
              <a:t>Single-Parent Households</a:t>
            </a:r>
          </a:p>
        </p:txBody>
      </p:sp>
      <p:cxnSp>
        <p:nvCxnSpPr>
          <p:cNvPr id="22" name="Straight Connector 21">
            <a:extLst>
              <a:ext uri="{FF2B5EF4-FFF2-40B4-BE49-F238E27FC236}">
                <a16:creationId xmlns:a16="http://schemas.microsoft.com/office/drawing/2014/main" id="{EA0412BD-71BF-17C6-AE6B-48F428F1076B}"/>
              </a:ext>
            </a:extLst>
          </p:cNvPr>
          <p:cNvCxnSpPr>
            <a:cxnSpLocks/>
            <a:endCxn id="21" idx="1"/>
          </p:cNvCxnSpPr>
          <p:nvPr/>
        </p:nvCxnSpPr>
        <p:spPr>
          <a:xfrm>
            <a:off x="8276095" y="4612780"/>
            <a:ext cx="153504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87D314-9852-BFEE-3FD1-26F0F8E282F7}"/>
              </a:ext>
            </a:extLst>
          </p:cNvPr>
          <p:cNvSpPr txBox="1"/>
          <p:nvPr/>
        </p:nvSpPr>
        <p:spPr>
          <a:xfrm>
            <a:off x="398242" y="3812561"/>
            <a:ext cx="2014572" cy="2031325"/>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Multi-Unit Structures</a:t>
            </a:r>
          </a:p>
          <a:p>
            <a:pPr marL="285750" indent="-285750">
              <a:buFont typeface="Arial" panose="020B0604020202020204" pitchFamily="34" charset="0"/>
              <a:buChar char="•"/>
            </a:pPr>
            <a:r>
              <a:rPr lang="en-US" sz="1400" dirty="0"/>
              <a:t>Mobile Homes</a:t>
            </a:r>
          </a:p>
          <a:p>
            <a:pPr marL="285750" indent="-285750">
              <a:buFont typeface="Arial" panose="020B0604020202020204" pitchFamily="34" charset="0"/>
              <a:buChar char="•"/>
            </a:pPr>
            <a:r>
              <a:rPr lang="en-US" sz="1400" dirty="0"/>
              <a:t>Crowding</a:t>
            </a:r>
          </a:p>
          <a:p>
            <a:pPr marL="285750" indent="-285750">
              <a:buFont typeface="Arial" panose="020B0604020202020204" pitchFamily="34" charset="0"/>
              <a:buChar char="•"/>
            </a:pPr>
            <a:r>
              <a:rPr lang="en-US" sz="1400" dirty="0"/>
              <a:t>No Vehicle</a:t>
            </a:r>
          </a:p>
          <a:p>
            <a:pPr marL="285750" indent="-285750">
              <a:buFont typeface="Arial" panose="020B0604020202020204" pitchFamily="34" charset="0"/>
              <a:buChar char="•"/>
            </a:pPr>
            <a:r>
              <a:rPr lang="en-US" sz="1400" dirty="0"/>
              <a:t>Group Quarters</a:t>
            </a:r>
          </a:p>
          <a:p>
            <a:pPr marL="285750" indent="-285750">
              <a:buFont typeface="Arial" panose="020B0604020202020204" pitchFamily="34" charset="0"/>
              <a:buChar char="•"/>
            </a:pPr>
            <a:r>
              <a:rPr lang="en-US" sz="1400" dirty="0"/>
              <a:t>Housing Built 1940-1969*</a:t>
            </a:r>
          </a:p>
          <a:p>
            <a:pPr marL="285750" indent="-285750">
              <a:buFont typeface="Arial" panose="020B0604020202020204" pitchFamily="34" charset="0"/>
              <a:buChar char="•"/>
            </a:pPr>
            <a:r>
              <a:rPr lang="en-US" sz="1400" dirty="0"/>
              <a:t>HUD Foreclosures*</a:t>
            </a:r>
          </a:p>
        </p:txBody>
      </p:sp>
      <p:cxnSp>
        <p:nvCxnSpPr>
          <p:cNvPr id="25" name="Straight Connector 24">
            <a:extLst>
              <a:ext uri="{FF2B5EF4-FFF2-40B4-BE49-F238E27FC236}">
                <a16:creationId xmlns:a16="http://schemas.microsoft.com/office/drawing/2014/main" id="{8386FA7D-70C8-5B6E-035E-769D8869F756}"/>
              </a:ext>
            </a:extLst>
          </p:cNvPr>
          <p:cNvCxnSpPr>
            <a:cxnSpLocks/>
            <a:endCxn id="24" idx="3"/>
          </p:cNvCxnSpPr>
          <p:nvPr/>
        </p:nvCxnSpPr>
        <p:spPr>
          <a:xfrm flipH="1">
            <a:off x="2412814" y="4612780"/>
            <a:ext cx="1368772" cy="21544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6701807-1EA2-33E9-2F5C-90D4FBEE7077}"/>
              </a:ext>
            </a:extLst>
          </p:cNvPr>
          <p:cNvSpPr txBox="1"/>
          <p:nvPr/>
        </p:nvSpPr>
        <p:spPr>
          <a:xfrm>
            <a:off x="9811143" y="2406741"/>
            <a:ext cx="2014572" cy="523220"/>
          </a:xfrm>
          <a:prstGeom prst="rect">
            <a:avLst/>
          </a:prstGeom>
          <a:ln>
            <a:solidFill>
              <a:schemeClr val="accent6"/>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Murders per capita(?)*</a:t>
            </a:r>
          </a:p>
        </p:txBody>
      </p:sp>
      <p:sp>
        <p:nvSpPr>
          <p:cNvPr id="29" name="Rectangle 28">
            <a:extLst>
              <a:ext uri="{FF2B5EF4-FFF2-40B4-BE49-F238E27FC236}">
                <a16:creationId xmlns:a16="http://schemas.microsoft.com/office/drawing/2014/main" id="{E5807BAE-C01A-0643-E6BE-C1140E1E2F9B}"/>
              </a:ext>
            </a:extLst>
          </p:cNvPr>
          <p:cNvSpPr/>
          <p:nvPr/>
        </p:nvSpPr>
        <p:spPr>
          <a:xfrm>
            <a:off x="9779184" y="729360"/>
            <a:ext cx="1653017" cy="369332"/>
          </a:xfrm>
          <a:prstGeom prst="rect">
            <a:avLst/>
          </a:prstGeom>
        </p:spPr>
        <p:txBody>
          <a:bodyPr wrap="none">
            <a:spAutoFit/>
          </a:bodyPr>
          <a:lstStyle/>
          <a:p>
            <a:r>
              <a:rPr lang="en-US" dirty="0"/>
              <a:t>+1 in progress</a:t>
            </a:r>
          </a:p>
        </p:txBody>
      </p:sp>
    </p:spTree>
    <p:extLst>
      <p:ext uri="{BB962C8B-B14F-4D97-AF65-F5344CB8AC3E}">
        <p14:creationId xmlns:p14="http://schemas.microsoft.com/office/powerpoint/2010/main" val="2884196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251920"/>
            <a:ext cx="11419416" cy="685800"/>
          </a:xfrm>
        </p:spPr>
        <p:txBody>
          <a:bodyPr>
            <a:normAutofit/>
          </a:bodyPr>
          <a:lstStyle/>
          <a:p>
            <a:r>
              <a:rPr lang="en-US" dirty="0"/>
              <a:t>Baseline Vulnerability: Infrastructure   </a:t>
            </a:r>
            <a:r>
              <a:rPr lang="en-US" sz="2400" dirty="0"/>
              <a:t>23 Indicators</a:t>
            </a:r>
            <a:r>
              <a:rPr lang="en-US" sz="2000" dirty="0"/>
              <a:t> </a:t>
            </a:r>
          </a:p>
        </p:txBody>
      </p:sp>
      <p:sp>
        <p:nvSpPr>
          <p:cNvPr id="5" name="Freeform: Shape 4">
            <a:extLst>
              <a:ext uri="{FF2B5EF4-FFF2-40B4-BE49-F238E27FC236}">
                <a16:creationId xmlns:a16="http://schemas.microsoft.com/office/drawing/2014/main" id="{3DC57C79-A0EB-4AC5-93E8-4856C9F2650D}"/>
              </a:ext>
            </a:extLst>
          </p:cNvPr>
          <p:cNvSpPr/>
          <p:nvPr/>
        </p:nvSpPr>
        <p:spPr>
          <a:xfrm>
            <a:off x="3891476" y="1245438"/>
            <a:ext cx="4765175"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5"/>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2410440" tIns="464693" rIns="1032832" bIns="3453424"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 Communications</a:t>
            </a:r>
          </a:p>
        </p:txBody>
      </p:sp>
      <p:sp>
        <p:nvSpPr>
          <p:cNvPr id="7" name="Freeform: Shape 6">
            <a:extLst>
              <a:ext uri="{FF2B5EF4-FFF2-40B4-BE49-F238E27FC236}">
                <a16:creationId xmlns:a16="http://schemas.microsoft.com/office/drawing/2014/main" id="{278FCCA1-DE1A-4874-85C8-06C2F15B588E}"/>
              </a:ext>
            </a:extLst>
          </p:cNvPr>
          <p:cNvSpPr/>
          <p:nvPr/>
        </p:nvSpPr>
        <p:spPr>
          <a:xfrm>
            <a:off x="3768376" y="1496827"/>
            <a:ext cx="4765175"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229967" tIns="1693703" rIns="135095"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Governance</a:t>
            </a:r>
            <a:endParaRPr lang="en-US" sz="1400" kern="1200" dirty="0">
              <a:solidFill>
                <a:schemeClr val="bg1"/>
              </a:solidFill>
            </a:endParaRPr>
          </a:p>
        </p:txBody>
      </p:sp>
      <p:sp>
        <p:nvSpPr>
          <p:cNvPr id="8" name="Freeform: Shape 7">
            <a:extLst>
              <a:ext uri="{FF2B5EF4-FFF2-40B4-BE49-F238E27FC236}">
                <a16:creationId xmlns:a16="http://schemas.microsoft.com/office/drawing/2014/main" id="{8B63C978-E00D-490B-8385-B2DCED04DBDA}"/>
              </a:ext>
            </a:extLst>
          </p:cNvPr>
          <p:cNvSpPr/>
          <p:nvPr/>
        </p:nvSpPr>
        <p:spPr>
          <a:xfrm>
            <a:off x="3768376" y="1496827"/>
            <a:ext cx="4765175"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034442" tIns="2810986" rIns="464694" bIns="1023335"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Financial Services</a:t>
            </a:r>
          </a:p>
        </p:txBody>
      </p:sp>
      <p:sp>
        <p:nvSpPr>
          <p:cNvPr id="9" name="Freeform: Shape 8">
            <a:extLst>
              <a:ext uri="{FF2B5EF4-FFF2-40B4-BE49-F238E27FC236}">
                <a16:creationId xmlns:a16="http://schemas.microsoft.com/office/drawing/2014/main" id="{8EDAC7A2-5948-48D8-8EEB-D920B1F550F6}"/>
              </a:ext>
            </a:extLst>
          </p:cNvPr>
          <p:cNvSpPr/>
          <p:nvPr/>
        </p:nvSpPr>
        <p:spPr>
          <a:xfrm>
            <a:off x="3768376" y="1496827"/>
            <a:ext cx="4765175"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735602" tIns="3704812" rIns="1735602" bIns="129509"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Dependent Care</a:t>
            </a:r>
          </a:p>
        </p:txBody>
      </p:sp>
      <p:sp>
        <p:nvSpPr>
          <p:cNvPr id="11" name="Freeform: Shape 10">
            <a:extLst>
              <a:ext uri="{FF2B5EF4-FFF2-40B4-BE49-F238E27FC236}">
                <a16:creationId xmlns:a16="http://schemas.microsoft.com/office/drawing/2014/main" id="{43C4283F-113B-4097-8B94-7C29FC8AB0DD}"/>
              </a:ext>
            </a:extLst>
          </p:cNvPr>
          <p:cNvSpPr/>
          <p:nvPr/>
        </p:nvSpPr>
        <p:spPr>
          <a:xfrm>
            <a:off x="3768376" y="1496827"/>
            <a:ext cx="4765175"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464693" tIns="2810986" rIns="3034443" bIns="1023335"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Food, Water, and Waste Management</a:t>
            </a:r>
          </a:p>
        </p:txBody>
      </p:sp>
      <p:sp>
        <p:nvSpPr>
          <p:cNvPr id="14" name="Freeform: Shape 13">
            <a:extLst>
              <a:ext uri="{FF2B5EF4-FFF2-40B4-BE49-F238E27FC236}">
                <a16:creationId xmlns:a16="http://schemas.microsoft.com/office/drawing/2014/main" id="{E401F80B-9051-49B6-BA0B-BB496FDDE24C}"/>
              </a:ext>
            </a:extLst>
          </p:cNvPr>
          <p:cNvSpPr/>
          <p:nvPr/>
        </p:nvSpPr>
        <p:spPr>
          <a:xfrm>
            <a:off x="3768376" y="1496827"/>
            <a:ext cx="4765175"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35095" tIns="1693703" rIns="3229967"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Energy</a:t>
            </a:r>
            <a:endParaRPr lang="en-US" sz="1400" kern="1200" dirty="0">
              <a:solidFill>
                <a:schemeClr val="bg1"/>
              </a:solidFill>
            </a:endParaRPr>
          </a:p>
        </p:txBody>
      </p:sp>
      <p:sp>
        <p:nvSpPr>
          <p:cNvPr id="17" name="Freeform: Shape 16">
            <a:extLst>
              <a:ext uri="{FF2B5EF4-FFF2-40B4-BE49-F238E27FC236}">
                <a16:creationId xmlns:a16="http://schemas.microsoft.com/office/drawing/2014/main" id="{8CD5C967-EBF0-4771-90C0-D4325B760CAE}"/>
              </a:ext>
            </a:extLst>
          </p:cNvPr>
          <p:cNvSpPr/>
          <p:nvPr/>
        </p:nvSpPr>
        <p:spPr>
          <a:xfrm>
            <a:off x="3768376" y="1496827"/>
            <a:ext cx="4765175"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034507" tIns="464693" rIns="2408765" bIns="3453424"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bg1"/>
              </a:solidFill>
            </a:endParaRPr>
          </a:p>
          <a:p>
            <a:pPr marL="0" lvl="0" indent="0" algn="ctr" defTabSz="622300">
              <a:lnSpc>
                <a:spcPct val="90000"/>
              </a:lnSpc>
              <a:spcBef>
                <a:spcPct val="0"/>
              </a:spcBef>
              <a:spcAft>
                <a:spcPct val="35000"/>
              </a:spcAft>
              <a:buNone/>
            </a:pPr>
            <a:endParaRPr lang="en-US" sz="1400" dirty="0">
              <a:solidFill>
                <a:schemeClr val="bg1"/>
              </a:solidFill>
            </a:endParaRPr>
          </a:p>
          <a:p>
            <a:pPr marL="0" lvl="0" indent="0" algn="ctr" defTabSz="622300">
              <a:lnSpc>
                <a:spcPct val="90000"/>
              </a:lnSpc>
              <a:spcBef>
                <a:spcPct val="0"/>
              </a:spcBef>
              <a:spcAft>
                <a:spcPct val="35000"/>
              </a:spcAft>
              <a:buNone/>
            </a:pPr>
            <a:r>
              <a:rPr lang="en-US" sz="1600" kern="1200" dirty="0">
                <a:solidFill>
                  <a:schemeClr val="bg1"/>
                </a:solidFill>
              </a:rPr>
              <a:t>Transportation</a:t>
            </a:r>
          </a:p>
        </p:txBody>
      </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flipV="1">
            <a:off x="7531100" y="1614770"/>
            <a:ext cx="1754128" cy="4784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9285228" y="1245438"/>
            <a:ext cx="2333244" cy="73866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No Broadband/Internet Access</a:t>
            </a:r>
          </a:p>
          <a:p>
            <a:pPr marL="285750" indent="-285750">
              <a:buFont typeface="Arial" panose="020B0604020202020204" pitchFamily="34" charset="0"/>
              <a:buChar char="•"/>
            </a:pPr>
            <a:r>
              <a:rPr lang="en-US" sz="1400" dirty="0"/>
              <a:t>Smartphone Only</a:t>
            </a:r>
          </a:p>
        </p:txBody>
      </p:sp>
      <p:sp>
        <p:nvSpPr>
          <p:cNvPr id="12" name="TextBox 11">
            <a:extLst>
              <a:ext uri="{FF2B5EF4-FFF2-40B4-BE49-F238E27FC236}">
                <a16:creationId xmlns:a16="http://schemas.microsoft.com/office/drawing/2014/main" id="{B5690872-D88A-8943-9AB7-381DD4F95167}"/>
              </a:ext>
            </a:extLst>
          </p:cNvPr>
          <p:cNvSpPr txBox="1"/>
          <p:nvPr/>
        </p:nvSpPr>
        <p:spPr>
          <a:xfrm>
            <a:off x="9285228" y="2226840"/>
            <a:ext cx="2333243" cy="116955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Real Estate Taxes</a:t>
            </a:r>
          </a:p>
          <a:p>
            <a:pPr marL="285750" indent="-285750">
              <a:buFont typeface="Arial" panose="020B0604020202020204" pitchFamily="34" charset="0"/>
              <a:buChar char="•"/>
            </a:pPr>
            <a:r>
              <a:rPr lang="en-US" sz="1400" dirty="0"/>
              <a:t>Voter Turnout</a:t>
            </a:r>
          </a:p>
          <a:p>
            <a:pPr marL="285750" indent="-285750">
              <a:buFont typeface="Arial" panose="020B0604020202020204" pitchFamily="34" charset="0"/>
              <a:buChar char="•"/>
            </a:pPr>
            <a:r>
              <a:rPr lang="en-US" sz="1400" dirty="0"/>
              <a:t>Public Library Locations</a:t>
            </a:r>
          </a:p>
          <a:p>
            <a:pPr marL="285750" indent="-285750">
              <a:buFont typeface="Arial" panose="020B0604020202020204" pitchFamily="34" charset="0"/>
              <a:buChar char="•"/>
            </a:pPr>
            <a:r>
              <a:rPr lang="en-US" sz="1400" dirty="0"/>
              <a:t>HUD Public Housing</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flipV="1">
            <a:off x="8472000" y="2811616"/>
            <a:ext cx="813228" cy="41245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7935132" y="4794849"/>
            <a:ext cx="1350096" cy="21544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9285228" y="4317795"/>
            <a:ext cx="2333244" cy="1384995"/>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Unbanked Households</a:t>
            </a:r>
          </a:p>
          <a:p>
            <a:pPr marL="285750" indent="-285750">
              <a:buFont typeface="Arial" panose="020B0604020202020204" pitchFamily="34" charset="0"/>
              <a:buChar char="•"/>
            </a:pPr>
            <a:r>
              <a:rPr lang="en-US" sz="1400" dirty="0"/>
              <a:t>Payday Lending</a:t>
            </a:r>
          </a:p>
          <a:p>
            <a:pPr marL="285750" indent="-285750">
              <a:buFont typeface="Arial" panose="020B0604020202020204" pitchFamily="34" charset="0"/>
              <a:buChar char="•"/>
            </a:pPr>
            <a:r>
              <a:rPr lang="en-US" sz="1400" dirty="0"/>
              <a:t>Housing Affordability (owners)</a:t>
            </a:r>
          </a:p>
          <a:p>
            <a:pPr marL="285750" indent="-285750">
              <a:buFont typeface="Arial" panose="020B0604020202020204" pitchFamily="34" charset="0"/>
              <a:buChar char="•"/>
            </a:pPr>
            <a:r>
              <a:rPr lang="en-US" sz="1400" dirty="0"/>
              <a:t>Housing Affordability (renters)</a:t>
            </a:r>
          </a:p>
        </p:txBody>
      </p:sp>
      <p:sp>
        <p:nvSpPr>
          <p:cNvPr id="19" name="TextBox 18">
            <a:extLst>
              <a:ext uri="{FF2B5EF4-FFF2-40B4-BE49-F238E27FC236}">
                <a16:creationId xmlns:a16="http://schemas.microsoft.com/office/drawing/2014/main" id="{F3C197E1-DE6B-EB47-8ACF-1A77AEEA0E78}"/>
              </a:ext>
            </a:extLst>
          </p:cNvPr>
          <p:cNvSpPr txBox="1"/>
          <p:nvPr/>
        </p:nvSpPr>
        <p:spPr>
          <a:xfrm>
            <a:off x="386292" y="1124549"/>
            <a:ext cx="3042708" cy="1384995"/>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Congestion Delay</a:t>
            </a:r>
          </a:p>
          <a:p>
            <a:pPr marL="285750" indent="-285750">
              <a:buFont typeface="Arial" panose="020B0604020202020204" pitchFamily="34" charset="0"/>
              <a:buChar char="•"/>
            </a:pPr>
            <a:r>
              <a:rPr lang="en-US" sz="1400" dirty="0"/>
              <a:t>Flooding Risk to Roads</a:t>
            </a:r>
          </a:p>
          <a:p>
            <a:pPr marL="285750" indent="-285750">
              <a:buFont typeface="Arial" panose="020B0604020202020204" pitchFamily="34" charset="0"/>
              <a:buChar char="•"/>
            </a:pPr>
            <a:r>
              <a:rPr lang="en-US" sz="1400" dirty="0"/>
              <a:t>Lane Miles</a:t>
            </a:r>
          </a:p>
          <a:p>
            <a:pPr marL="285750" indent="-285750">
              <a:buFont typeface="Arial" panose="020B0604020202020204" pitchFamily="34" charset="0"/>
              <a:buChar char="•"/>
            </a:pPr>
            <a:r>
              <a:rPr lang="en-US" sz="1400" dirty="0"/>
              <a:t>Truck Lane Miles</a:t>
            </a:r>
          </a:p>
          <a:p>
            <a:pPr marL="285750" indent="-285750">
              <a:buFont typeface="Arial" panose="020B0604020202020204" pitchFamily="34" charset="0"/>
              <a:buChar char="•"/>
            </a:pPr>
            <a:r>
              <a:rPr lang="en-US" sz="1400" dirty="0"/>
              <a:t>Public Transit</a:t>
            </a:r>
          </a:p>
          <a:p>
            <a:pPr marL="285750" indent="-285750">
              <a:buFont typeface="Arial" panose="020B0604020202020204" pitchFamily="34" charset="0"/>
              <a:buChar char="•"/>
            </a:pPr>
            <a:r>
              <a:rPr lang="en-US" sz="1400" dirty="0"/>
              <a:t>Bridge Quality/Maintenance</a:t>
            </a:r>
          </a:p>
        </p:txBody>
      </p:sp>
      <p:cxnSp>
        <p:nvCxnSpPr>
          <p:cNvPr id="20" name="Straight Connector 19">
            <a:extLst>
              <a:ext uri="{FF2B5EF4-FFF2-40B4-BE49-F238E27FC236}">
                <a16:creationId xmlns:a16="http://schemas.microsoft.com/office/drawing/2014/main" id="{DE396F90-8E0A-1243-A5BC-44357A676A36}"/>
              </a:ext>
            </a:extLst>
          </p:cNvPr>
          <p:cNvCxnSpPr>
            <a:cxnSpLocks/>
            <a:stCxn id="19" idx="3"/>
          </p:cNvCxnSpPr>
          <p:nvPr/>
        </p:nvCxnSpPr>
        <p:spPr>
          <a:xfrm>
            <a:off x="3429000" y="1817047"/>
            <a:ext cx="963976" cy="4308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C4EDE3-15A9-944A-BFDD-37CDECD9B30D}"/>
              </a:ext>
            </a:extLst>
          </p:cNvPr>
          <p:cNvSpPr txBox="1"/>
          <p:nvPr/>
        </p:nvSpPr>
        <p:spPr>
          <a:xfrm>
            <a:off x="389010" y="5312709"/>
            <a:ext cx="3039990"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Access to Healthy/</a:t>
            </a:r>
            <a:br>
              <a:rPr lang="en-US" sz="1400" dirty="0"/>
            </a:br>
            <a:r>
              <a:rPr lang="en-US" sz="1400" dirty="0"/>
              <a:t>Unhealthy Foods (</a:t>
            </a:r>
            <a:r>
              <a:rPr lang="en-US" sz="1400" dirty="0" err="1"/>
              <a:t>mRFEI</a:t>
            </a:r>
            <a:r>
              <a:rPr lang="en-US" sz="1400" dirty="0"/>
              <a:t>)</a:t>
            </a:r>
          </a:p>
          <a:p>
            <a:pPr marL="285750" indent="-285750">
              <a:buFont typeface="Arial" panose="020B0604020202020204" pitchFamily="34" charset="0"/>
              <a:buChar char="•"/>
            </a:pPr>
            <a:r>
              <a:rPr lang="en-US" sz="1400" dirty="0"/>
              <a:t>Access to Municipal Water</a:t>
            </a:r>
          </a:p>
          <a:p>
            <a:pPr marL="285750" indent="-285750">
              <a:buFont typeface="Arial" panose="020B0604020202020204" pitchFamily="34" charset="0"/>
              <a:buChar char="•"/>
            </a:pPr>
            <a:r>
              <a:rPr lang="en-US" sz="1400" dirty="0"/>
              <a:t>Indoor Plumbing</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3429000" y="5160552"/>
            <a:ext cx="1156733" cy="62921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89010" y="3843463"/>
            <a:ext cx="3039990"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Residential Energy Cost Burden</a:t>
            </a:r>
          </a:p>
          <a:p>
            <a:pPr marL="285750" indent="-285750">
              <a:buFont typeface="Arial" panose="020B0604020202020204" pitchFamily="34" charset="0"/>
              <a:buChar char="•"/>
            </a:pPr>
            <a:r>
              <a:rPr lang="en-US" sz="1400" dirty="0"/>
              <a:t>Share of Energy from Fossil Fuels</a:t>
            </a:r>
          </a:p>
          <a:p>
            <a:pPr marL="285750" indent="-285750">
              <a:buFont typeface="Arial" panose="020B0604020202020204" pitchFamily="34" charset="0"/>
              <a:buChar char="•"/>
            </a:pPr>
            <a:r>
              <a:rPr lang="en-US" sz="1400" dirty="0"/>
              <a:t>EV Charging</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3429000" y="3959076"/>
            <a:ext cx="337611" cy="36144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1DB309-D10E-ECF9-3034-03B9F6F64F47}"/>
              </a:ext>
            </a:extLst>
          </p:cNvPr>
          <p:cNvSpPr txBox="1"/>
          <p:nvPr/>
        </p:nvSpPr>
        <p:spPr>
          <a:xfrm>
            <a:off x="9285228" y="6189413"/>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Senior/Disability Care Deserts</a:t>
            </a:r>
          </a:p>
        </p:txBody>
      </p:sp>
      <p:cxnSp>
        <p:nvCxnSpPr>
          <p:cNvPr id="24" name="Straight Connector 23">
            <a:extLst>
              <a:ext uri="{FF2B5EF4-FFF2-40B4-BE49-F238E27FC236}">
                <a16:creationId xmlns:a16="http://schemas.microsoft.com/office/drawing/2014/main" id="{B08C555F-3D21-8663-0003-114B43D64E84}"/>
              </a:ext>
            </a:extLst>
          </p:cNvPr>
          <p:cNvCxnSpPr>
            <a:cxnSpLocks/>
            <a:endCxn id="23" idx="1"/>
          </p:cNvCxnSpPr>
          <p:nvPr/>
        </p:nvCxnSpPr>
        <p:spPr>
          <a:xfrm>
            <a:off x="6803756" y="6110985"/>
            <a:ext cx="2481472" cy="3400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EDFB1A5-DCA4-0041-EFA1-C0719AE83417}"/>
              </a:ext>
            </a:extLst>
          </p:cNvPr>
          <p:cNvSpPr txBox="1"/>
          <p:nvPr/>
        </p:nvSpPr>
        <p:spPr>
          <a:xfrm>
            <a:off x="386292" y="2629580"/>
            <a:ext cx="3042708" cy="954107"/>
          </a:xfrm>
          <a:prstGeom prst="rect">
            <a:avLst/>
          </a:prstGeom>
          <a:ln>
            <a:solidFill>
              <a:schemeClr val="accent5"/>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Pedestrian &amp; Biking Score</a:t>
            </a:r>
          </a:p>
          <a:p>
            <a:pPr marL="285750" indent="-285750">
              <a:buFont typeface="Courier New" panose="02070309020205020404" pitchFamily="49" charset="0"/>
              <a:buChar char="o"/>
            </a:pPr>
            <a:r>
              <a:rPr lang="en-US" sz="1400" i="1" dirty="0">
                <a:solidFill>
                  <a:schemeClr val="bg2">
                    <a:lumMod val="75000"/>
                  </a:schemeClr>
                </a:solidFill>
              </a:rPr>
              <a:t>Travel Time</a:t>
            </a:r>
          </a:p>
          <a:p>
            <a:pPr marL="285750" indent="-285750">
              <a:buFont typeface="Courier New" panose="02070309020205020404" pitchFamily="49" charset="0"/>
              <a:buChar char="o"/>
            </a:pPr>
            <a:r>
              <a:rPr lang="en-US" sz="1400" i="1" dirty="0">
                <a:solidFill>
                  <a:schemeClr val="bg2">
                    <a:lumMod val="75000"/>
                  </a:schemeClr>
                </a:solidFill>
              </a:rPr>
              <a:t>Access within 15 min</a:t>
            </a:r>
          </a:p>
          <a:p>
            <a:pPr marL="285750" indent="-285750">
              <a:buFont typeface="Courier New" panose="02070309020205020404" pitchFamily="49" charset="0"/>
              <a:buChar char="o"/>
            </a:pPr>
            <a:r>
              <a:rPr lang="en-US" sz="1400" i="1" dirty="0">
                <a:solidFill>
                  <a:schemeClr val="bg2">
                    <a:lumMod val="75000"/>
                  </a:schemeClr>
                </a:solidFill>
              </a:rPr>
              <a:t>Road Quality/Maintenance</a:t>
            </a:r>
          </a:p>
        </p:txBody>
      </p:sp>
      <p:sp>
        <p:nvSpPr>
          <p:cNvPr id="37" name="TextBox 36">
            <a:extLst>
              <a:ext uri="{FF2B5EF4-FFF2-40B4-BE49-F238E27FC236}">
                <a16:creationId xmlns:a16="http://schemas.microsoft.com/office/drawing/2014/main" id="{20A16E50-33B3-509C-9BDE-96358E7288A1}"/>
              </a:ext>
            </a:extLst>
          </p:cNvPr>
          <p:cNvSpPr txBox="1"/>
          <p:nvPr/>
        </p:nvSpPr>
        <p:spPr>
          <a:xfrm>
            <a:off x="9285226" y="5737316"/>
            <a:ext cx="2333245" cy="307777"/>
          </a:xfrm>
          <a:prstGeom prst="rect">
            <a:avLst/>
          </a:prstGeom>
          <a:ln>
            <a:solidFill>
              <a:schemeClr val="accent5"/>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Redlining</a:t>
            </a:r>
          </a:p>
        </p:txBody>
      </p:sp>
      <p:sp>
        <p:nvSpPr>
          <p:cNvPr id="40" name="TextBox 39">
            <a:extLst>
              <a:ext uri="{FF2B5EF4-FFF2-40B4-BE49-F238E27FC236}">
                <a16:creationId xmlns:a16="http://schemas.microsoft.com/office/drawing/2014/main" id="{85E8A5FE-D275-E03A-3163-FD5EDECDA430}"/>
              </a:ext>
            </a:extLst>
          </p:cNvPr>
          <p:cNvSpPr txBox="1"/>
          <p:nvPr/>
        </p:nvSpPr>
        <p:spPr>
          <a:xfrm>
            <a:off x="9285226" y="3418597"/>
            <a:ext cx="2333244" cy="738664"/>
          </a:xfrm>
          <a:prstGeom prst="rect">
            <a:avLst/>
          </a:prstGeom>
          <a:ln>
            <a:solidFill>
              <a:schemeClr val="accent5"/>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Voter Registration</a:t>
            </a:r>
          </a:p>
          <a:p>
            <a:pPr marL="285750" indent="-285750">
              <a:buFont typeface="Courier New" panose="02070309020205020404" pitchFamily="49" charset="0"/>
              <a:buChar char="o"/>
            </a:pPr>
            <a:r>
              <a:rPr lang="en-US" sz="1400" i="1" dirty="0">
                <a:solidFill>
                  <a:schemeClr val="bg2">
                    <a:lumMod val="75000"/>
                  </a:schemeClr>
                </a:solidFill>
              </a:rPr>
              <a:t>HUD funding</a:t>
            </a:r>
          </a:p>
          <a:p>
            <a:pPr marL="285750" indent="-285750">
              <a:buFont typeface="Courier New" panose="02070309020205020404" pitchFamily="49" charset="0"/>
              <a:buChar char="o"/>
            </a:pPr>
            <a:r>
              <a:rPr lang="en-US" sz="1400" i="1" dirty="0">
                <a:solidFill>
                  <a:schemeClr val="bg2">
                    <a:lumMod val="75000"/>
                  </a:schemeClr>
                </a:solidFill>
              </a:rPr>
              <a:t>K-12 Schools (?)</a:t>
            </a:r>
          </a:p>
        </p:txBody>
      </p:sp>
      <p:sp>
        <p:nvSpPr>
          <p:cNvPr id="42" name="TextBox 41">
            <a:extLst>
              <a:ext uri="{FF2B5EF4-FFF2-40B4-BE49-F238E27FC236}">
                <a16:creationId xmlns:a16="http://schemas.microsoft.com/office/drawing/2014/main" id="{F63E75BA-D265-6A99-25F3-83E781C1E238}"/>
              </a:ext>
            </a:extLst>
          </p:cNvPr>
          <p:cNvSpPr txBox="1"/>
          <p:nvPr/>
        </p:nvSpPr>
        <p:spPr>
          <a:xfrm>
            <a:off x="386292" y="6298303"/>
            <a:ext cx="3039990" cy="307777"/>
          </a:xfrm>
          <a:prstGeom prst="rect">
            <a:avLst/>
          </a:prstGeom>
          <a:ln>
            <a:solidFill>
              <a:schemeClr val="accent5"/>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Sewage infrastructure</a:t>
            </a:r>
          </a:p>
        </p:txBody>
      </p:sp>
      <p:sp>
        <p:nvSpPr>
          <p:cNvPr id="43" name="Rectangle 42">
            <a:extLst>
              <a:ext uri="{FF2B5EF4-FFF2-40B4-BE49-F238E27FC236}">
                <a16:creationId xmlns:a16="http://schemas.microsoft.com/office/drawing/2014/main" id="{A9C2E44A-304E-2A36-A352-1A34DCBAB917}"/>
              </a:ext>
            </a:extLst>
          </p:cNvPr>
          <p:cNvSpPr/>
          <p:nvPr/>
        </p:nvSpPr>
        <p:spPr>
          <a:xfrm>
            <a:off x="9534343" y="793515"/>
            <a:ext cx="1653017" cy="369332"/>
          </a:xfrm>
          <a:prstGeom prst="rect">
            <a:avLst/>
          </a:prstGeom>
        </p:spPr>
        <p:txBody>
          <a:bodyPr wrap="none">
            <a:spAutoFit/>
          </a:bodyPr>
          <a:lstStyle/>
          <a:p>
            <a:r>
              <a:rPr lang="en-US" dirty="0"/>
              <a:t>+9 in progress</a:t>
            </a:r>
          </a:p>
        </p:txBody>
      </p:sp>
    </p:spTree>
    <p:extLst>
      <p:ext uri="{BB962C8B-B14F-4D97-AF65-F5344CB8AC3E}">
        <p14:creationId xmlns:p14="http://schemas.microsoft.com/office/powerpoint/2010/main" val="390905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17937" y="369018"/>
            <a:ext cx="11419416" cy="685800"/>
          </a:xfrm>
        </p:spPr>
        <p:txBody>
          <a:bodyPr>
            <a:normAutofit/>
          </a:bodyPr>
          <a:lstStyle/>
          <a:p>
            <a:r>
              <a:rPr lang="en-US" dirty="0"/>
              <a:t>Baseline Vulnerability: Environment      </a:t>
            </a:r>
            <a:r>
              <a:rPr lang="en-US" sz="2400" dirty="0"/>
              <a:t>42 Indicators</a:t>
            </a:r>
            <a:endParaRPr lang="en-US" sz="2000" dirty="0"/>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305471493"/>
              </p:ext>
            </p:extLst>
          </p:nvPr>
        </p:nvGraphicFramePr>
        <p:xfrm>
          <a:off x="0" y="881149"/>
          <a:ext cx="11288684" cy="587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flipV="1">
            <a:off x="6955632" y="1682945"/>
            <a:ext cx="1511514" cy="37836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467146" y="1098169"/>
            <a:ext cx="3270207" cy="116955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Risk-Screening Environmental Indicators (RSEI) </a:t>
            </a:r>
          </a:p>
          <a:p>
            <a:pPr marL="285750" indent="-285750">
              <a:buFont typeface="Arial" panose="020B0604020202020204" pitchFamily="34" charset="0"/>
              <a:buChar char="•"/>
            </a:pPr>
            <a:r>
              <a:rPr lang="en-US" sz="1400" dirty="0"/>
              <a:t>Major direct dischargers to water</a:t>
            </a:r>
          </a:p>
          <a:p>
            <a:pPr marL="285750" indent="-285750">
              <a:buFont typeface="Arial" panose="020B0604020202020204" pitchFamily="34" charset="0"/>
              <a:buChar char="•"/>
            </a:pPr>
            <a:r>
              <a:rPr lang="en-US" sz="1400" dirty="0"/>
              <a:t>NATA HI (8+ endpoints)</a:t>
            </a:r>
          </a:p>
          <a:p>
            <a:pPr marL="285750" indent="-285750">
              <a:buFont typeface="Arial" panose="020B0604020202020204" pitchFamily="34" charset="0"/>
              <a:buChar char="•"/>
            </a:pPr>
            <a:r>
              <a:rPr lang="en-US" sz="1400" dirty="0"/>
              <a:t>NATA Cancer (5+ sources)</a:t>
            </a:r>
          </a:p>
        </p:txBody>
      </p:sp>
      <p:sp>
        <p:nvSpPr>
          <p:cNvPr id="12" name="TextBox 11">
            <a:extLst>
              <a:ext uri="{FF2B5EF4-FFF2-40B4-BE49-F238E27FC236}">
                <a16:creationId xmlns:a16="http://schemas.microsoft.com/office/drawing/2014/main" id="{B5690872-D88A-8943-9AB7-381DD4F95167}"/>
              </a:ext>
            </a:extLst>
          </p:cNvPr>
          <p:cNvSpPr txBox="1"/>
          <p:nvPr/>
        </p:nvSpPr>
        <p:spPr>
          <a:xfrm>
            <a:off x="291000" y="6354021"/>
            <a:ext cx="2442675" cy="30782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Agricultural Pesticides</a:t>
            </a:r>
          </a:p>
        </p:txBody>
      </p:sp>
      <p:cxnSp>
        <p:nvCxnSpPr>
          <p:cNvPr id="13" name="Straight Connector 12">
            <a:extLst>
              <a:ext uri="{FF2B5EF4-FFF2-40B4-BE49-F238E27FC236}">
                <a16:creationId xmlns:a16="http://schemas.microsoft.com/office/drawing/2014/main" id="{E7CC4D09-9097-F342-A3B3-70F41EF6798F}"/>
              </a:ext>
            </a:extLst>
          </p:cNvPr>
          <p:cNvCxnSpPr>
            <a:cxnSpLocks/>
            <a:stCxn id="12" idx="3"/>
          </p:cNvCxnSpPr>
          <p:nvPr/>
        </p:nvCxnSpPr>
        <p:spPr>
          <a:xfrm flipV="1">
            <a:off x="2733675" y="6354021"/>
            <a:ext cx="1954703" cy="15391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stCxn id="16" idx="3"/>
          </p:cNvCxnSpPr>
          <p:nvPr/>
        </p:nvCxnSpPr>
        <p:spPr>
          <a:xfrm flipV="1">
            <a:off x="2733675" y="3850160"/>
            <a:ext cx="317937" cy="31588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317937" y="3688986"/>
            <a:ext cx="2415738" cy="95410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a:t>
            </a:r>
          </a:p>
          <a:p>
            <a:pPr marL="285750" indent="-285750">
              <a:buFont typeface="Arial" panose="020B0604020202020204" pitchFamily="34" charset="0"/>
              <a:buChar char="•"/>
            </a:pPr>
            <a:r>
              <a:rPr lang="en-US" sz="1400" dirty="0"/>
              <a:t>NO</a:t>
            </a:r>
            <a:r>
              <a:rPr lang="en-US" sz="1400" baseline="-25000" dirty="0"/>
              <a:t>2</a:t>
            </a:r>
          </a:p>
          <a:p>
            <a:pPr marL="285750" indent="-285750">
              <a:buFont typeface="Arial" panose="020B0604020202020204" pitchFamily="34" charset="0"/>
              <a:buChar char="•"/>
            </a:pPr>
            <a:r>
              <a:rPr lang="en-US" sz="1400" dirty="0"/>
              <a:t>O</a:t>
            </a:r>
            <a:r>
              <a:rPr lang="en-US" sz="1400" baseline="-25000" dirty="0"/>
              <a:t>3</a:t>
            </a:r>
          </a:p>
          <a:p>
            <a:pPr marL="285750" indent="-285750">
              <a:buFont typeface="Arial" panose="020B0604020202020204" pitchFamily="34" charset="0"/>
              <a:buChar char="•"/>
            </a:pPr>
            <a:r>
              <a:rPr lang="en-US" sz="1400" dirty="0"/>
              <a:t>Black Carbon</a:t>
            </a:r>
          </a:p>
        </p:txBody>
      </p:sp>
      <p:sp>
        <p:nvSpPr>
          <p:cNvPr id="25" name="TextBox 24">
            <a:extLst>
              <a:ext uri="{FF2B5EF4-FFF2-40B4-BE49-F238E27FC236}">
                <a16:creationId xmlns:a16="http://schemas.microsoft.com/office/drawing/2014/main" id="{CAC4EDE3-15A9-944A-BFDD-37CDECD9B30D}"/>
              </a:ext>
            </a:extLst>
          </p:cNvPr>
          <p:cNvSpPr txBox="1"/>
          <p:nvPr/>
        </p:nvSpPr>
        <p:spPr>
          <a:xfrm>
            <a:off x="6353088" y="5137019"/>
            <a:ext cx="1954703" cy="1384995"/>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Parks/Greenspace</a:t>
            </a:r>
          </a:p>
          <a:p>
            <a:pPr marL="285750" indent="-285750">
              <a:buFont typeface="Arial" panose="020B0604020202020204" pitchFamily="34" charset="0"/>
              <a:buChar char="•"/>
            </a:pPr>
            <a:r>
              <a:rPr lang="en-US" sz="1400" dirty="0"/>
              <a:t>Impermeable Surfaces</a:t>
            </a:r>
          </a:p>
          <a:p>
            <a:pPr marL="285750" indent="-285750">
              <a:buFont typeface="Arial" panose="020B0604020202020204" pitchFamily="34" charset="0"/>
              <a:buChar char="•"/>
            </a:pPr>
            <a:r>
              <a:rPr lang="en-US" sz="1400" dirty="0"/>
              <a:t>Forest Land Cover</a:t>
            </a:r>
          </a:p>
          <a:p>
            <a:pPr marL="285750" indent="-285750">
              <a:buFont typeface="Arial" panose="020B0604020202020204" pitchFamily="34" charset="0"/>
              <a:buChar char="•"/>
            </a:pPr>
            <a:r>
              <a:rPr lang="en-US" sz="1400" dirty="0">
                <a:solidFill>
                  <a:schemeClr val="tx1"/>
                </a:solidFill>
              </a:rPr>
              <a:t>Native American Lands</a:t>
            </a:r>
          </a:p>
        </p:txBody>
      </p:sp>
      <p:cxnSp>
        <p:nvCxnSpPr>
          <p:cNvPr id="26" name="Straight Connector 25">
            <a:extLst>
              <a:ext uri="{FF2B5EF4-FFF2-40B4-BE49-F238E27FC236}">
                <a16:creationId xmlns:a16="http://schemas.microsoft.com/office/drawing/2014/main" id="{636C1691-48B8-064B-8CCF-FC412C96F52D}"/>
              </a:ext>
            </a:extLst>
          </p:cNvPr>
          <p:cNvCxnSpPr>
            <a:cxnSpLocks/>
          </p:cNvCxnSpPr>
          <p:nvPr/>
        </p:nvCxnSpPr>
        <p:spPr>
          <a:xfrm>
            <a:off x="7785361" y="4798044"/>
            <a:ext cx="445292" cy="28696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17937" y="1084560"/>
            <a:ext cx="2415738" cy="1384995"/>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Total Vehicle Miles Traveled (VMT)</a:t>
            </a:r>
          </a:p>
          <a:p>
            <a:pPr marL="285750" indent="-285750">
              <a:buFont typeface="Arial" panose="020B0604020202020204" pitchFamily="34" charset="0"/>
              <a:buChar char="•"/>
            </a:pPr>
            <a:r>
              <a:rPr lang="en-US" sz="1400" dirty="0"/>
              <a:t>Passenger VMT</a:t>
            </a:r>
          </a:p>
          <a:p>
            <a:pPr marL="285750" indent="-285750">
              <a:buFont typeface="Arial" panose="020B0604020202020204" pitchFamily="34" charset="0"/>
              <a:buChar char="•"/>
            </a:pPr>
            <a:r>
              <a:rPr lang="en-US" sz="1400" dirty="0"/>
              <a:t>Heavy Duty Vehicle VMT</a:t>
            </a:r>
          </a:p>
          <a:p>
            <a:pPr marL="285750" indent="-285750">
              <a:buFont typeface="Arial" panose="020B0604020202020204" pitchFamily="34" charset="0"/>
              <a:buChar char="•"/>
            </a:pPr>
            <a:r>
              <a:rPr lang="en-US" sz="1400" dirty="0"/>
              <a:t>Proximity to Ports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733675" y="1777058"/>
            <a:ext cx="1256434" cy="2842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F01A8DD-F706-9279-7C8C-D74F0655E3F9}"/>
              </a:ext>
            </a:extLst>
          </p:cNvPr>
          <p:cNvSpPr txBox="1"/>
          <p:nvPr/>
        </p:nvSpPr>
        <p:spPr>
          <a:xfrm>
            <a:off x="291000" y="4983751"/>
            <a:ext cx="2415738" cy="738664"/>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Lead Paint: Housing units built before 1960</a:t>
            </a:r>
          </a:p>
          <a:p>
            <a:pPr marL="285750" indent="-285750">
              <a:buFont typeface="Arial" panose="020B0604020202020204" pitchFamily="34" charset="0"/>
              <a:buChar char="•"/>
            </a:pPr>
            <a:r>
              <a:rPr lang="en-US" sz="1400" dirty="0"/>
              <a:t>Lead in Drinking Water</a:t>
            </a:r>
          </a:p>
        </p:txBody>
      </p:sp>
      <p:sp>
        <p:nvSpPr>
          <p:cNvPr id="31" name="TextBox 30">
            <a:extLst>
              <a:ext uri="{FF2B5EF4-FFF2-40B4-BE49-F238E27FC236}">
                <a16:creationId xmlns:a16="http://schemas.microsoft.com/office/drawing/2014/main" id="{19BB0DAA-A4AD-0F0A-02FD-BBFE93EDF828}"/>
              </a:ext>
            </a:extLst>
          </p:cNvPr>
          <p:cNvSpPr txBox="1"/>
          <p:nvPr/>
        </p:nvSpPr>
        <p:spPr>
          <a:xfrm>
            <a:off x="8467146" y="2389640"/>
            <a:ext cx="3270206" cy="397031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Superfund Sites</a:t>
            </a:r>
          </a:p>
          <a:p>
            <a:pPr marL="285750" indent="-285750">
              <a:buFont typeface="Arial" panose="020B0604020202020204" pitchFamily="34" charset="0"/>
              <a:buChar char="•"/>
            </a:pPr>
            <a:r>
              <a:rPr lang="en-US" sz="1400" dirty="0">
                <a:solidFill>
                  <a:schemeClr val="tx1"/>
                </a:solidFill>
              </a:rPr>
              <a:t>Brownfields</a:t>
            </a:r>
          </a:p>
          <a:p>
            <a:pPr marL="285750" indent="-285750">
              <a:buFont typeface="Arial" panose="020B0604020202020204" pitchFamily="34" charset="0"/>
              <a:buChar char="•"/>
            </a:pPr>
            <a:r>
              <a:rPr lang="en-US" sz="1400" dirty="0"/>
              <a:t>Proximity to Facilities Participating in Air Markets</a:t>
            </a:r>
          </a:p>
          <a:p>
            <a:pPr marL="285750" indent="-285750">
              <a:buFont typeface="Arial" panose="020B0604020202020204" pitchFamily="34" charset="0"/>
              <a:buChar char="•"/>
            </a:pPr>
            <a:r>
              <a:rPr lang="en-US" sz="1400" dirty="0"/>
              <a:t>Proximity to National Priorities List (NPL) sites</a:t>
            </a:r>
          </a:p>
          <a:p>
            <a:pPr marL="285750" indent="-285750">
              <a:buFont typeface="Arial" panose="020B0604020202020204" pitchFamily="34" charset="0"/>
              <a:buChar char="•"/>
            </a:pPr>
            <a:r>
              <a:rPr lang="en-US" sz="1400" dirty="0"/>
              <a:t>Proximity to Treatment Storage and Disposal (TSDF) facilities</a:t>
            </a:r>
          </a:p>
          <a:p>
            <a:pPr marL="285750" indent="-285750">
              <a:buFont typeface="Arial" panose="020B0604020202020204" pitchFamily="34" charset="0"/>
              <a:buChar char="•"/>
            </a:pPr>
            <a:r>
              <a:rPr lang="en-US" sz="1400" dirty="0"/>
              <a:t>Proximity to Hazardous Waste Generators</a:t>
            </a:r>
          </a:p>
          <a:p>
            <a:pPr marL="285750" indent="-285750">
              <a:buFont typeface="Arial" panose="020B0604020202020204" pitchFamily="34" charset="0"/>
              <a:buChar char="•"/>
            </a:pPr>
            <a:r>
              <a:rPr lang="en-US" sz="1400" dirty="0"/>
              <a:t>Proximity to Facility with Enforcement/Violation</a:t>
            </a:r>
          </a:p>
          <a:p>
            <a:pPr marL="285750" indent="-285750">
              <a:buFont typeface="Arial" panose="020B0604020202020204" pitchFamily="34" charset="0"/>
              <a:buChar char="•"/>
            </a:pPr>
            <a:r>
              <a:rPr lang="en-US" sz="1400" dirty="0"/>
              <a:t>Proximity to Landfills</a:t>
            </a:r>
          </a:p>
          <a:p>
            <a:pPr marL="285750" indent="-285750">
              <a:buFont typeface="Arial" panose="020B0604020202020204" pitchFamily="34" charset="0"/>
              <a:buChar char="•"/>
            </a:pPr>
            <a:r>
              <a:rPr lang="en-US" sz="1400" dirty="0"/>
              <a:t>Proximity to TSCA Facilities</a:t>
            </a:r>
          </a:p>
          <a:p>
            <a:pPr marL="285750" indent="-285750">
              <a:buFont typeface="Arial" panose="020B0604020202020204" pitchFamily="34" charset="0"/>
              <a:buChar char="•"/>
            </a:pPr>
            <a:r>
              <a:rPr lang="en-US" sz="1400" dirty="0"/>
              <a:t>Proximity to Risk Management Plan (RMP) facilities</a:t>
            </a:r>
          </a:p>
          <a:p>
            <a:pPr marL="285750" indent="-285750">
              <a:buFont typeface="Arial" panose="020B0604020202020204" pitchFamily="34" charset="0"/>
              <a:buChar char="•"/>
            </a:pPr>
            <a:r>
              <a:rPr lang="en-US" sz="1400" dirty="0"/>
              <a:t>Proximity to </a:t>
            </a:r>
            <a:r>
              <a:rPr lang="en-US" sz="1400" dirty="0" err="1"/>
              <a:t>petrochem</a:t>
            </a:r>
            <a:r>
              <a:rPr lang="en-US" sz="1400" dirty="0"/>
              <a:t> facilities</a:t>
            </a:r>
          </a:p>
          <a:p>
            <a:pPr marL="285750" indent="-285750">
              <a:buFont typeface="Arial" panose="020B0604020202020204" pitchFamily="34" charset="0"/>
              <a:buChar char="•"/>
            </a:pPr>
            <a:r>
              <a:rPr lang="en-US" sz="1400" dirty="0"/>
              <a:t>Proximity to metal recyclers</a:t>
            </a:r>
          </a:p>
        </p:txBody>
      </p:sp>
      <p:cxnSp>
        <p:nvCxnSpPr>
          <p:cNvPr id="32" name="Straight Connector 31">
            <a:extLst>
              <a:ext uri="{FF2B5EF4-FFF2-40B4-BE49-F238E27FC236}">
                <a16:creationId xmlns:a16="http://schemas.microsoft.com/office/drawing/2014/main" id="{6955DCB5-9EF7-F617-931B-7202FC431624}"/>
              </a:ext>
            </a:extLst>
          </p:cNvPr>
          <p:cNvCxnSpPr>
            <a:cxnSpLocks/>
            <a:stCxn id="31" idx="1"/>
          </p:cNvCxnSpPr>
          <p:nvPr/>
        </p:nvCxnSpPr>
        <p:spPr>
          <a:xfrm flipH="1" flipV="1">
            <a:off x="7730835" y="4009111"/>
            <a:ext cx="736311" cy="36568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76CC1A-EFA7-3734-C7FB-DF1BAB31B7E4}"/>
              </a:ext>
            </a:extLst>
          </p:cNvPr>
          <p:cNvCxnSpPr>
            <a:cxnSpLocks/>
            <a:stCxn id="27" idx="3"/>
          </p:cNvCxnSpPr>
          <p:nvPr/>
        </p:nvCxnSpPr>
        <p:spPr>
          <a:xfrm flipV="1">
            <a:off x="2706738" y="5037191"/>
            <a:ext cx="627401" cy="31589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2385A08-8E05-B59A-E0E0-7D746977FD7C}"/>
              </a:ext>
            </a:extLst>
          </p:cNvPr>
          <p:cNvSpPr txBox="1"/>
          <p:nvPr/>
        </p:nvSpPr>
        <p:spPr>
          <a:xfrm>
            <a:off x="325177" y="2526809"/>
            <a:ext cx="2415738" cy="738664"/>
          </a:xfrm>
          <a:prstGeom prst="rect">
            <a:avLst/>
          </a:prstGeom>
          <a:ln>
            <a:solidFill>
              <a:srgbClr val="00B0F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EJ Screen Traffic Proximity and Volume</a:t>
            </a:r>
          </a:p>
          <a:p>
            <a:pPr marL="285750" indent="-285750">
              <a:buFont typeface="Courier New" panose="02070309020205020404" pitchFamily="49" charset="0"/>
              <a:buChar char="o"/>
            </a:pPr>
            <a:r>
              <a:rPr lang="en-US" sz="1400" i="1" dirty="0">
                <a:solidFill>
                  <a:schemeClr val="bg2">
                    <a:lumMod val="75000"/>
                  </a:schemeClr>
                </a:solidFill>
              </a:rPr>
              <a:t>At grade rail crossings</a:t>
            </a:r>
          </a:p>
        </p:txBody>
      </p:sp>
      <p:sp>
        <p:nvSpPr>
          <p:cNvPr id="49" name="TextBox 48">
            <a:extLst>
              <a:ext uri="{FF2B5EF4-FFF2-40B4-BE49-F238E27FC236}">
                <a16:creationId xmlns:a16="http://schemas.microsoft.com/office/drawing/2014/main" id="{04C9C2E3-6776-3E4E-E3F4-FB9BBFD55F4D}"/>
              </a:ext>
            </a:extLst>
          </p:cNvPr>
          <p:cNvSpPr txBox="1"/>
          <p:nvPr/>
        </p:nvSpPr>
        <p:spPr>
          <a:xfrm>
            <a:off x="8467144" y="6370370"/>
            <a:ext cx="3270207" cy="307777"/>
          </a:xfrm>
          <a:prstGeom prst="rect">
            <a:avLst/>
          </a:prstGeom>
          <a:ln>
            <a:solidFill>
              <a:srgbClr val="00B0F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Proximity to oil &amp; gas wells</a:t>
            </a:r>
          </a:p>
        </p:txBody>
      </p:sp>
      <p:sp>
        <p:nvSpPr>
          <p:cNvPr id="50" name="TextBox 49">
            <a:extLst>
              <a:ext uri="{FF2B5EF4-FFF2-40B4-BE49-F238E27FC236}">
                <a16:creationId xmlns:a16="http://schemas.microsoft.com/office/drawing/2014/main" id="{0A2E8578-902A-970D-5063-3ABCA6F93882}"/>
              </a:ext>
            </a:extLst>
          </p:cNvPr>
          <p:cNvSpPr txBox="1"/>
          <p:nvPr/>
        </p:nvSpPr>
        <p:spPr>
          <a:xfrm>
            <a:off x="291000" y="5738766"/>
            <a:ext cx="2415738" cy="307777"/>
          </a:xfrm>
          <a:prstGeom prst="rect">
            <a:avLst/>
          </a:prstGeom>
          <a:ln>
            <a:solidFill>
              <a:srgbClr val="00B0F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Childhood blood lead</a:t>
            </a:r>
          </a:p>
        </p:txBody>
      </p:sp>
      <p:sp>
        <p:nvSpPr>
          <p:cNvPr id="51" name="TextBox 50">
            <a:extLst>
              <a:ext uri="{FF2B5EF4-FFF2-40B4-BE49-F238E27FC236}">
                <a16:creationId xmlns:a16="http://schemas.microsoft.com/office/drawing/2014/main" id="{582D1976-0D14-60D3-CC00-AF78A7635A4D}"/>
              </a:ext>
            </a:extLst>
          </p:cNvPr>
          <p:cNvSpPr txBox="1"/>
          <p:nvPr/>
        </p:nvSpPr>
        <p:spPr>
          <a:xfrm>
            <a:off x="6353088" y="6574023"/>
            <a:ext cx="1954703" cy="307777"/>
          </a:xfrm>
          <a:prstGeom prst="rect">
            <a:avLst/>
          </a:prstGeom>
          <a:ln>
            <a:solidFill>
              <a:srgbClr val="00B0F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Warehouses</a:t>
            </a:r>
          </a:p>
        </p:txBody>
      </p:sp>
      <p:sp>
        <p:nvSpPr>
          <p:cNvPr id="53" name="Rectangle 52">
            <a:extLst>
              <a:ext uri="{FF2B5EF4-FFF2-40B4-BE49-F238E27FC236}">
                <a16:creationId xmlns:a16="http://schemas.microsoft.com/office/drawing/2014/main" id="{8BFAACBD-DCB8-78BA-298B-81B89A154096}"/>
              </a:ext>
            </a:extLst>
          </p:cNvPr>
          <p:cNvSpPr/>
          <p:nvPr/>
        </p:nvSpPr>
        <p:spPr>
          <a:xfrm>
            <a:off x="9619751" y="765346"/>
            <a:ext cx="2666114" cy="369332"/>
          </a:xfrm>
          <a:prstGeom prst="rect">
            <a:avLst/>
          </a:prstGeom>
        </p:spPr>
        <p:txBody>
          <a:bodyPr wrap="none">
            <a:spAutoFit/>
          </a:bodyPr>
          <a:lstStyle/>
          <a:p>
            <a:r>
              <a:rPr lang="en-US" dirty="0"/>
              <a:t>+5 (or more) in progress</a:t>
            </a:r>
          </a:p>
        </p:txBody>
      </p:sp>
    </p:spTree>
    <p:extLst>
      <p:ext uri="{BB962C8B-B14F-4D97-AF65-F5344CB8AC3E}">
        <p14:creationId xmlns:p14="http://schemas.microsoft.com/office/powerpoint/2010/main" val="399740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3300-6184-45CB-A964-C9D8E4871763}"/>
              </a:ext>
            </a:extLst>
          </p:cNvPr>
          <p:cNvSpPr>
            <a:spLocks noGrp="1"/>
          </p:cNvSpPr>
          <p:nvPr>
            <p:ph type="title" idx="4294967295"/>
          </p:nvPr>
        </p:nvSpPr>
        <p:spPr>
          <a:xfrm>
            <a:off x="1382713" y="342900"/>
            <a:ext cx="10809287" cy="869950"/>
          </a:xfrm>
          <a:prstGeom prst="rect">
            <a:avLst/>
          </a:prstGeom>
        </p:spPr>
        <p:txBody>
          <a:bodyPr>
            <a:normAutofit/>
          </a:bodyPr>
          <a:lstStyle/>
          <a:p>
            <a:pPr algn="l"/>
            <a:r>
              <a:rPr lang="en-US" sz="4900" b="1" dirty="0">
                <a:solidFill>
                  <a:srgbClr val="173D9A"/>
                </a:solidFill>
              </a:rPr>
              <a:t>Outline</a:t>
            </a:r>
            <a:endParaRPr lang="en-US" b="1" dirty="0">
              <a:solidFill>
                <a:srgbClr val="173D9A"/>
              </a:solidFill>
            </a:endParaRPr>
          </a:p>
        </p:txBody>
      </p:sp>
      <p:sp>
        <p:nvSpPr>
          <p:cNvPr id="3" name="Content Placeholder 2">
            <a:extLst>
              <a:ext uri="{FF2B5EF4-FFF2-40B4-BE49-F238E27FC236}">
                <a16:creationId xmlns:a16="http://schemas.microsoft.com/office/drawing/2014/main" id="{82DCC72A-6BCE-4CEE-86B4-26129037A550}"/>
              </a:ext>
            </a:extLst>
          </p:cNvPr>
          <p:cNvSpPr>
            <a:spLocks noGrp="1"/>
          </p:cNvSpPr>
          <p:nvPr>
            <p:ph idx="4294967295"/>
          </p:nvPr>
        </p:nvSpPr>
        <p:spPr>
          <a:xfrm>
            <a:off x="1382713" y="1476375"/>
            <a:ext cx="10809287" cy="4168775"/>
          </a:xfrm>
          <a:prstGeom prst="rect">
            <a:avLst/>
          </a:prstGeom>
        </p:spPr>
        <p:txBody>
          <a:bodyPr>
            <a:normAutofit/>
          </a:bodyPr>
          <a:lstStyle/>
          <a:p>
            <a:r>
              <a:rPr lang="en-US" sz="3200" dirty="0">
                <a:solidFill>
                  <a:srgbClr val="173D9A"/>
                </a:solidFill>
              </a:rPr>
              <a:t>Context, motivation and goals for the project</a:t>
            </a:r>
          </a:p>
          <a:p>
            <a:r>
              <a:rPr lang="en-US" sz="3200" dirty="0">
                <a:solidFill>
                  <a:srgbClr val="173D9A"/>
                </a:solidFill>
              </a:rPr>
              <a:t>Overview of:</a:t>
            </a:r>
          </a:p>
          <a:p>
            <a:pPr lvl="1"/>
            <a:r>
              <a:rPr lang="en-US" sz="2800" dirty="0">
                <a:solidFill>
                  <a:srgbClr val="173D9A"/>
                </a:solidFill>
              </a:rPr>
              <a:t>Conceptual design of the index and sub-indices</a:t>
            </a:r>
          </a:p>
          <a:p>
            <a:pPr lvl="1"/>
            <a:r>
              <a:rPr lang="en-US" sz="2800" dirty="0">
                <a:solidFill>
                  <a:srgbClr val="173D9A"/>
                </a:solidFill>
              </a:rPr>
              <a:t>Input datasets</a:t>
            </a:r>
          </a:p>
          <a:p>
            <a:pPr lvl="1"/>
            <a:r>
              <a:rPr lang="en-US" sz="2800" dirty="0">
                <a:solidFill>
                  <a:srgbClr val="173D9A"/>
                </a:solidFill>
              </a:rPr>
              <a:t>Timeline of next steps</a:t>
            </a:r>
          </a:p>
          <a:p>
            <a:r>
              <a:rPr lang="en-US" sz="3200" dirty="0">
                <a:solidFill>
                  <a:srgbClr val="173D9A"/>
                </a:solidFill>
              </a:rPr>
              <a:t>Discussion/Q&amp;A</a:t>
            </a:r>
          </a:p>
        </p:txBody>
      </p:sp>
    </p:spTree>
    <p:extLst>
      <p:ext uri="{BB962C8B-B14F-4D97-AF65-F5344CB8AC3E}">
        <p14:creationId xmlns:p14="http://schemas.microsoft.com/office/powerpoint/2010/main" val="2458505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381557"/>
            <a:ext cx="11419416" cy="685800"/>
          </a:xfrm>
        </p:spPr>
        <p:txBody>
          <a:bodyPr>
            <a:noAutofit/>
          </a:bodyPr>
          <a:lstStyle/>
          <a:p>
            <a:pPr algn="l"/>
            <a:r>
              <a:rPr lang="en-US" sz="4000" b="1" dirty="0">
                <a:solidFill>
                  <a:srgbClr val="173D9A"/>
                </a:solidFill>
              </a:rPr>
              <a:t>Climate Change Impacts: Health         </a:t>
            </a:r>
            <a:r>
              <a:rPr lang="en-US" sz="2400" dirty="0"/>
              <a:t>6</a:t>
            </a:r>
            <a:r>
              <a:rPr lang="en-US" sz="2400" b="1" dirty="0">
                <a:solidFill>
                  <a:srgbClr val="173D9A"/>
                </a:solidFill>
              </a:rPr>
              <a:t> Indicators</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nvPr>
        </p:nvGraphicFramePr>
        <p:xfrm>
          <a:off x="0" y="1093788"/>
          <a:ext cx="10863263" cy="558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stCxn id="16" idx="3"/>
          </p:cNvCxnSpPr>
          <p:nvPr/>
        </p:nvCxnSpPr>
        <p:spPr>
          <a:xfrm>
            <a:off x="2433614" y="2953340"/>
            <a:ext cx="7794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690872-D88A-8943-9AB7-381DD4F95167}"/>
              </a:ext>
            </a:extLst>
          </p:cNvPr>
          <p:cNvSpPr txBox="1"/>
          <p:nvPr/>
        </p:nvSpPr>
        <p:spPr>
          <a:xfrm>
            <a:off x="8432086" y="5511593"/>
            <a:ext cx="2431177" cy="52322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Deaths from climate disasters</a:t>
            </a:r>
          </a:p>
        </p:txBody>
      </p:sp>
      <p:cxnSp>
        <p:nvCxnSpPr>
          <p:cNvPr id="15" name="Straight Connector 14">
            <a:extLst>
              <a:ext uri="{FF2B5EF4-FFF2-40B4-BE49-F238E27FC236}">
                <a16:creationId xmlns:a16="http://schemas.microsoft.com/office/drawing/2014/main" id="{9E2318B3-D87B-5049-B6B2-78AB35B51C22}"/>
              </a:ext>
            </a:extLst>
          </p:cNvPr>
          <p:cNvCxnSpPr>
            <a:cxnSpLocks/>
            <a:endCxn id="12" idx="1"/>
          </p:cNvCxnSpPr>
          <p:nvPr/>
        </p:nvCxnSpPr>
        <p:spPr>
          <a:xfrm>
            <a:off x="6816436" y="5773203"/>
            <a:ext cx="16156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223860" y="2476286"/>
            <a:ext cx="2209754" cy="954107"/>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Childhood Asthma Incidence</a:t>
            </a:r>
          </a:p>
          <a:p>
            <a:pPr marL="285750" indent="-285750">
              <a:buFont typeface="Arial" panose="020B0604020202020204" pitchFamily="34" charset="0"/>
              <a:buChar char="•"/>
            </a:pPr>
            <a:r>
              <a:rPr lang="en-US" sz="1400" dirty="0"/>
              <a:t>Childhood Asthma ER visits</a:t>
            </a:r>
          </a:p>
        </p:txBody>
      </p:sp>
      <p:sp>
        <p:nvSpPr>
          <p:cNvPr id="8" name="TextBox 7">
            <a:extLst>
              <a:ext uri="{FF2B5EF4-FFF2-40B4-BE49-F238E27FC236}">
                <a16:creationId xmlns:a16="http://schemas.microsoft.com/office/drawing/2014/main" id="{25F61D1B-7ACA-56C0-B680-09815B2F841E}"/>
              </a:ext>
            </a:extLst>
          </p:cNvPr>
          <p:cNvSpPr txBox="1"/>
          <p:nvPr/>
        </p:nvSpPr>
        <p:spPr>
          <a:xfrm>
            <a:off x="8432086" y="2106954"/>
            <a:ext cx="2431177" cy="52322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Temperature-related mortality</a:t>
            </a:r>
          </a:p>
        </p:txBody>
      </p:sp>
      <p:cxnSp>
        <p:nvCxnSpPr>
          <p:cNvPr id="9" name="Straight Connector 8">
            <a:extLst>
              <a:ext uri="{FF2B5EF4-FFF2-40B4-BE49-F238E27FC236}">
                <a16:creationId xmlns:a16="http://schemas.microsoft.com/office/drawing/2014/main" id="{9132CCD2-3ACD-4721-3BCA-F4D0D5B5FFE7}"/>
              </a:ext>
            </a:extLst>
          </p:cNvPr>
          <p:cNvCxnSpPr>
            <a:cxnSpLocks/>
            <a:endCxn id="8" idx="1"/>
          </p:cNvCxnSpPr>
          <p:nvPr/>
        </p:nvCxnSpPr>
        <p:spPr>
          <a:xfrm>
            <a:off x="7400925" y="2368564"/>
            <a:ext cx="10311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4E262E-117D-F448-4315-C231F770A6FA}"/>
              </a:ext>
            </a:extLst>
          </p:cNvPr>
          <p:cNvCxnSpPr>
            <a:cxnSpLocks/>
            <a:stCxn id="14" idx="3"/>
          </p:cNvCxnSpPr>
          <p:nvPr/>
        </p:nvCxnSpPr>
        <p:spPr>
          <a:xfrm>
            <a:off x="2433614" y="5179437"/>
            <a:ext cx="7794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C3C218-D3B3-6177-77DC-621F896D8FBB}"/>
              </a:ext>
            </a:extLst>
          </p:cNvPr>
          <p:cNvSpPr txBox="1"/>
          <p:nvPr/>
        </p:nvSpPr>
        <p:spPr>
          <a:xfrm>
            <a:off x="223860" y="4810105"/>
            <a:ext cx="2209754" cy="738664"/>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 </a:t>
            </a:r>
            <a:r>
              <a:rPr lang="en-US" sz="1400" dirty="0"/>
              <a:t>Mortality Risk (adults &gt; 65 yrs.)</a:t>
            </a:r>
          </a:p>
          <a:p>
            <a:pPr marL="285750" indent="-285750">
              <a:buFont typeface="Arial" panose="020B0604020202020204" pitchFamily="34" charset="0"/>
              <a:buChar char="•"/>
            </a:pPr>
            <a:r>
              <a:rPr lang="en-US" sz="1400" dirty="0"/>
              <a:t>Ozone Mortality Risk</a:t>
            </a:r>
          </a:p>
        </p:txBody>
      </p:sp>
    </p:spTree>
    <p:extLst>
      <p:ext uri="{BB962C8B-B14F-4D97-AF65-F5344CB8AC3E}">
        <p14:creationId xmlns:p14="http://schemas.microsoft.com/office/powerpoint/2010/main" val="171332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BA4F-B46D-46F6-9568-784C9AD3BB1C}"/>
              </a:ext>
            </a:extLst>
          </p:cNvPr>
          <p:cNvSpPr>
            <a:spLocks noGrp="1"/>
          </p:cNvSpPr>
          <p:nvPr>
            <p:ph type="title"/>
          </p:nvPr>
        </p:nvSpPr>
        <p:spPr>
          <a:xfrm>
            <a:off x="368300" y="390304"/>
            <a:ext cx="11455400" cy="685800"/>
          </a:xfrm>
        </p:spPr>
        <p:txBody>
          <a:bodyPr>
            <a:normAutofit fontScale="90000"/>
          </a:bodyPr>
          <a:lstStyle/>
          <a:p>
            <a:r>
              <a:rPr lang="en-US" dirty="0"/>
              <a:t>Climate Change Impacts: Social &amp; Economic</a:t>
            </a:r>
            <a:r>
              <a:rPr lang="en-US" sz="2400" dirty="0"/>
              <a:t>14 Indicators</a:t>
            </a:r>
          </a:p>
        </p:txBody>
      </p:sp>
      <p:graphicFrame>
        <p:nvGraphicFramePr>
          <p:cNvPr id="4" name="Content Placeholder 3">
            <a:extLst>
              <a:ext uri="{FF2B5EF4-FFF2-40B4-BE49-F238E27FC236}">
                <a16:creationId xmlns:a16="http://schemas.microsoft.com/office/drawing/2014/main" id="{807B47D7-37B3-4EB2-9755-D744AA8400B1}"/>
              </a:ext>
            </a:extLst>
          </p:cNvPr>
          <p:cNvGraphicFramePr>
            <a:graphicFrameLocks noGrp="1"/>
          </p:cNvGraphicFramePr>
          <p:nvPr>
            <p:ph idx="4294967295"/>
          </p:nvPr>
        </p:nvGraphicFramePr>
        <p:xfrm>
          <a:off x="88900" y="1177925"/>
          <a:ext cx="10863263" cy="5586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6912236-EF12-4077-A811-E95B6F217B22}"/>
              </a:ext>
            </a:extLst>
          </p:cNvPr>
          <p:cNvSpPr txBox="1"/>
          <p:nvPr/>
        </p:nvSpPr>
        <p:spPr>
          <a:xfrm>
            <a:off x="230312" y="1616414"/>
            <a:ext cx="2316972" cy="1815882"/>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Flooding risk to properties</a:t>
            </a:r>
          </a:p>
          <a:p>
            <a:pPr marL="285750" indent="-285750">
              <a:buFont typeface="Arial" panose="020B0604020202020204" pitchFamily="34" charset="0"/>
              <a:buChar char="•"/>
            </a:pPr>
            <a:r>
              <a:rPr lang="en-US" sz="1400" dirty="0">
                <a:solidFill>
                  <a:schemeClr val="tx1"/>
                </a:solidFill>
              </a:rPr>
              <a:t>Property taxes expected to be lost by 2045 due to chronic inundation </a:t>
            </a:r>
          </a:p>
          <a:p>
            <a:pPr marL="285750" indent="-285750">
              <a:buFont typeface="Arial" panose="020B0604020202020204" pitchFamily="34" charset="0"/>
              <a:buChar char="•"/>
            </a:pPr>
            <a:r>
              <a:rPr lang="en-US" sz="1400" dirty="0">
                <a:solidFill>
                  <a:schemeClr val="tx1"/>
                </a:solidFill>
              </a:rPr>
              <a:t>Cost of climate disasters</a:t>
            </a:r>
          </a:p>
        </p:txBody>
      </p:sp>
      <p:cxnSp>
        <p:nvCxnSpPr>
          <p:cNvPr id="6" name="Straight Connector 5">
            <a:extLst>
              <a:ext uri="{FF2B5EF4-FFF2-40B4-BE49-F238E27FC236}">
                <a16:creationId xmlns:a16="http://schemas.microsoft.com/office/drawing/2014/main" id="{E5042CDB-ABA8-4F5F-A7B8-40297C4F7E84}"/>
              </a:ext>
            </a:extLst>
          </p:cNvPr>
          <p:cNvCxnSpPr>
            <a:cxnSpLocks/>
          </p:cNvCxnSpPr>
          <p:nvPr/>
        </p:nvCxnSpPr>
        <p:spPr>
          <a:xfrm flipV="1">
            <a:off x="2547284" y="2955242"/>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C80160-CB20-4BAE-9877-00746F0568F7}"/>
              </a:ext>
            </a:extLst>
          </p:cNvPr>
          <p:cNvSpPr txBox="1"/>
          <p:nvPr/>
        </p:nvSpPr>
        <p:spPr>
          <a:xfrm>
            <a:off x="230311" y="4571533"/>
            <a:ext cx="2596015" cy="1600438"/>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Change in Residential Energy Expenditures</a:t>
            </a:r>
          </a:p>
          <a:p>
            <a:pPr marL="285750" indent="-285750">
              <a:buFont typeface="Arial" panose="020B0604020202020204" pitchFamily="34" charset="0"/>
              <a:buChar char="•"/>
            </a:pPr>
            <a:r>
              <a:rPr lang="en-US" sz="1400" dirty="0">
                <a:solidFill>
                  <a:schemeClr val="tx1"/>
                </a:solidFill>
              </a:rPr>
              <a:t>Proportion of Economy in Agriculture</a:t>
            </a:r>
          </a:p>
          <a:p>
            <a:pPr marL="285750" indent="-285750">
              <a:buFont typeface="Arial" panose="020B0604020202020204" pitchFamily="34" charset="0"/>
              <a:buChar char="•"/>
            </a:pPr>
            <a:r>
              <a:rPr lang="en-US" sz="1400" dirty="0">
                <a:solidFill>
                  <a:schemeClr val="tx1"/>
                </a:solidFill>
              </a:rPr>
              <a:t>Outdoor workers - work days at risk per year</a:t>
            </a:r>
          </a:p>
          <a:p>
            <a:pPr marL="285750" indent="-285750">
              <a:buFont typeface="Arial" panose="020B0604020202020204" pitchFamily="34" charset="0"/>
              <a:buChar char="•"/>
            </a:pPr>
            <a:r>
              <a:rPr lang="en-US" sz="1400" dirty="0"/>
              <a:t>State energy-related CO</a:t>
            </a:r>
            <a:r>
              <a:rPr lang="en-US" sz="1400" baseline="-25000" dirty="0"/>
              <a:t>2</a:t>
            </a:r>
            <a:endParaRPr lang="en-US" sz="1400" dirty="0"/>
          </a:p>
        </p:txBody>
      </p:sp>
      <p:cxnSp>
        <p:nvCxnSpPr>
          <p:cNvPr id="10" name="Straight Connector 9">
            <a:extLst>
              <a:ext uri="{FF2B5EF4-FFF2-40B4-BE49-F238E27FC236}">
                <a16:creationId xmlns:a16="http://schemas.microsoft.com/office/drawing/2014/main" id="{1751649E-7EB5-4424-845B-D19602BEF9D5}"/>
              </a:ext>
            </a:extLst>
          </p:cNvPr>
          <p:cNvCxnSpPr>
            <a:cxnSpLocks/>
            <a:stCxn id="9" idx="3"/>
          </p:cNvCxnSpPr>
          <p:nvPr/>
        </p:nvCxnSpPr>
        <p:spPr>
          <a:xfrm flipV="1">
            <a:off x="2826326" y="5264031"/>
            <a:ext cx="1148121" cy="1077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FC4773-8ECF-26F2-3BE3-C2D5E70C85CE}"/>
              </a:ext>
            </a:extLst>
          </p:cNvPr>
          <p:cNvSpPr txBox="1"/>
          <p:nvPr/>
        </p:nvSpPr>
        <p:spPr>
          <a:xfrm>
            <a:off x="8217554" y="2216999"/>
            <a:ext cx="3326746" cy="523220"/>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Property Crimes</a:t>
            </a:r>
          </a:p>
          <a:p>
            <a:pPr marL="285750" indent="-285750">
              <a:buFont typeface="Arial" panose="020B0604020202020204" pitchFamily="34" charset="0"/>
              <a:buChar char="•"/>
            </a:pPr>
            <a:r>
              <a:rPr lang="en-US" sz="1400" dirty="0">
                <a:solidFill>
                  <a:schemeClr val="tx1"/>
                </a:solidFill>
              </a:rPr>
              <a:t>Violent Crimes</a:t>
            </a:r>
          </a:p>
        </p:txBody>
      </p:sp>
      <p:cxnSp>
        <p:nvCxnSpPr>
          <p:cNvPr id="11" name="Straight Connector 10">
            <a:extLst>
              <a:ext uri="{FF2B5EF4-FFF2-40B4-BE49-F238E27FC236}">
                <a16:creationId xmlns:a16="http://schemas.microsoft.com/office/drawing/2014/main" id="{E98BFDD4-F8FD-38ED-A2B3-ADE6DE5D8EC8}"/>
              </a:ext>
            </a:extLst>
          </p:cNvPr>
          <p:cNvCxnSpPr>
            <a:cxnSpLocks/>
          </p:cNvCxnSpPr>
          <p:nvPr/>
        </p:nvCxnSpPr>
        <p:spPr>
          <a:xfrm flipV="1">
            <a:off x="7437438" y="2469467"/>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E0967A-E815-6174-45A5-17B4B5A1ACF9}"/>
              </a:ext>
            </a:extLst>
          </p:cNvPr>
          <p:cNvSpPr txBox="1"/>
          <p:nvPr/>
        </p:nvSpPr>
        <p:spPr>
          <a:xfrm>
            <a:off x="8217554" y="4920120"/>
            <a:ext cx="3326746" cy="1815882"/>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High-Risk Jobs Productivity</a:t>
            </a:r>
          </a:p>
          <a:p>
            <a:pPr marL="285750" indent="-285750">
              <a:buFont typeface="Arial" panose="020B0604020202020204" pitchFamily="34" charset="0"/>
              <a:buChar char="•"/>
            </a:pPr>
            <a:r>
              <a:rPr lang="en-US" sz="1400" dirty="0">
                <a:solidFill>
                  <a:schemeClr val="tx1"/>
                </a:solidFill>
              </a:rPr>
              <a:t>Agricultural Yields</a:t>
            </a:r>
          </a:p>
          <a:p>
            <a:pPr marL="285750" indent="-285750">
              <a:buFont typeface="Arial" panose="020B0604020202020204" pitchFamily="34" charset="0"/>
              <a:buChar char="•"/>
            </a:pPr>
            <a:r>
              <a:rPr lang="en-US" sz="1400" dirty="0">
                <a:solidFill>
                  <a:schemeClr val="tx1"/>
                </a:solidFill>
              </a:rPr>
              <a:t>Expected Annual Loss - Agriculture Value</a:t>
            </a:r>
          </a:p>
          <a:p>
            <a:pPr marL="285750" indent="-285750">
              <a:buFont typeface="Arial" panose="020B0604020202020204" pitchFamily="34" charset="0"/>
              <a:buChar char="•"/>
            </a:pPr>
            <a:r>
              <a:rPr lang="en-US" sz="1400" dirty="0">
                <a:solidFill>
                  <a:schemeClr val="tx1"/>
                </a:solidFill>
              </a:rPr>
              <a:t>Expected Annual Loss - Building Value</a:t>
            </a:r>
          </a:p>
          <a:p>
            <a:pPr marL="285750" indent="-285750">
              <a:buFont typeface="Arial" panose="020B0604020202020204" pitchFamily="34" charset="0"/>
              <a:buChar char="•"/>
            </a:pPr>
            <a:r>
              <a:rPr lang="en-US" sz="1400" dirty="0">
                <a:solidFill>
                  <a:schemeClr val="tx1"/>
                </a:solidFill>
              </a:rPr>
              <a:t>Expected Annual Loss - Population Equivalence </a:t>
            </a:r>
          </a:p>
        </p:txBody>
      </p:sp>
      <p:cxnSp>
        <p:nvCxnSpPr>
          <p:cNvPr id="13" name="Straight Connector 12">
            <a:extLst>
              <a:ext uri="{FF2B5EF4-FFF2-40B4-BE49-F238E27FC236}">
                <a16:creationId xmlns:a16="http://schemas.microsoft.com/office/drawing/2014/main" id="{7267BC2C-4494-271F-BB04-40C6C4994A09}"/>
              </a:ext>
            </a:extLst>
          </p:cNvPr>
          <p:cNvCxnSpPr>
            <a:cxnSpLocks/>
          </p:cNvCxnSpPr>
          <p:nvPr/>
        </p:nvCxnSpPr>
        <p:spPr>
          <a:xfrm flipV="1">
            <a:off x="7437438" y="5172588"/>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87C80B-7965-2642-4AF2-F32792D683F5}"/>
              </a:ext>
            </a:extLst>
          </p:cNvPr>
          <p:cNvSpPr txBox="1"/>
          <p:nvPr/>
        </p:nvSpPr>
        <p:spPr>
          <a:xfrm>
            <a:off x="230311" y="6215175"/>
            <a:ext cx="2596015" cy="307777"/>
          </a:xfrm>
          <a:prstGeom prst="rect">
            <a:avLst/>
          </a:prstGeom>
          <a:ln>
            <a:solidFill>
              <a:srgbClr val="92D05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Methane emissions</a:t>
            </a:r>
          </a:p>
        </p:txBody>
      </p:sp>
      <p:sp>
        <p:nvSpPr>
          <p:cNvPr id="16" name="TextBox 15">
            <a:extLst>
              <a:ext uri="{FF2B5EF4-FFF2-40B4-BE49-F238E27FC236}">
                <a16:creationId xmlns:a16="http://schemas.microsoft.com/office/drawing/2014/main" id="{B26AD2A5-59AC-23AC-E8BC-8D9A18F58034}"/>
              </a:ext>
            </a:extLst>
          </p:cNvPr>
          <p:cNvSpPr txBox="1"/>
          <p:nvPr/>
        </p:nvSpPr>
        <p:spPr>
          <a:xfrm>
            <a:off x="8217554" y="2842040"/>
            <a:ext cx="3326746" cy="307777"/>
          </a:xfrm>
          <a:prstGeom prst="rect">
            <a:avLst/>
          </a:prstGeom>
          <a:ln>
            <a:solidFill>
              <a:srgbClr val="92D05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Population migration(?)</a:t>
            </a:r>
          </a:p>
        </p:txBody>
      </p:sp>
      <p:sp>
        <p:nvSpPr>
          <p:cNvPr id="17" name="Rectangle 16">
            <a:extLst>
              <a:ext uri="{FF2B5EF4-FFF2-40B4-BE49-F238E27FC236}">
                <a16:creationId xmlns:a16="http://schemas.microsoft.com/office/drawing/2014/main" id="{9F46CF1E-55C1-819C-3CA7-92BD53B948EC}"/>
              </a:ext>
            </a:extLst>
          </p:cNvPr>
          <p:cNvSpPr/>
          <p:nvPr/>
        </p:nvSpPr>
        <p:spPr>
          <a:xfrm>
            <a:off x="9916931" y="783261"/>
            <a:ext cx="1653017" cy="369332"/>
          </a:xfrm>
          <a:prstGeom prst="rect">
            <a:avLst/>
          </a:prstGeom>
        </p:spPr>
        <p:txBody>
          <a:bodyPr wrap="none">
            <a:spAutoFit/>
          </a:bodyPr>
          <a:lstStyle/>
          <a:p>
            <a:r>
              <a:rPr lang="en-US" dirty="0"/>
              <a:t>+2 in progress</a:t>
            </a:r>
          </a:p>
        </p:txBody>
      </p:sp>
    </p:spTree>
    <p:extLst>
      <p:ext uri="{BB962C8B-B14F-4D97-AF65-F5344CB8AC3E}">
        <p14:creationId xmlns:p14="http://schemas.microsoft.com/office/powerpoint/2010/main" val="201079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187961" y="356580"/>
            <a:ext cx="11762739" cy="685800"/>
          </a:xfrm>
        </p:spPr>
        <p:txBody>
          <a:bodyPr>
            <a:normAutofit fontScale="90000"/>
          </a:bodyPr>
          <a:lstStyle/>
          <a:p>
            <a:r>
              <a:rPr lang="en-US" dirty="0"/>
              <a:t>Climate Change Impacts: Extreme Events     </a:t>
            </a:r>
            <a:r>
              <a:rPr lang="en-US" sz="2400" dirty="0"/>
              <a:t>18 Indicators </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2710494589"/>
              </p:ext>
            </p:extLst>
          </p:nvPr>
        </p:nvGraphicFramePr>
        <p:xfrm>
          <a:off x="0" y="1255713"/>
          <a:ext cx="10863263" cy="55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346197" y="2462682"/>
            <a:ext cx="133053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676727" y="1231575"/>
            <a:ext cx="3067598" cy="2462213"/>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Historical:</a:t>
            </a:r>
          </a:p>
          <a:p>
            <a:pPr marL="285750" indent="-285750">
              <a:buFont typeface="Arial" panose="020B0604020202020204" pitchFamily="34" charset="0"/>
              <a:buChar char="•"/>
            </a:pPr>
            <a:r>
              <a:rPr lang="en-US" sz="1400" dirty="0"/>
              <a:t>Cold Wave</a:t>
            </a:r>
          </a:p>
          <a:p>
            <a:r>
              <a:rPr lang="en-US" sz="1400" dirty="0"/>
              <a:t>Projected:</a:t>
            </a:r>
          </a:p>
          <a:p>
            <a:pPr marL="285750" indent="-285750">
              <a:buFont typeface="Arial" panose="020B0604020202020204" pitchFamily="34" charset="0"/>
              <a:buChar char="•"/>
            </a:pPr>
            <a:r>
              <a:rPr lang="en-US" sz="1400" dirty="0"/>
              <a:t>Days with maximum temperature (TX) above 35 C</a:t>
            </a:r>
          </a:p>
          <a:p>
            <a:pPr marL="285750" indent="-285750">
              <a:buFont typeface="Arial" panose="020B0604020202020204" pitchFamily="34" charset="0"/>
              <a:buChar char="•"/>
            </a:pPr>
            <a:r>
              <a:rPr lang="en-US" sz="1400" dirty="0"/>
              <a:t>Days with TX above 40C</a:t>
            </a:r>
          </a:p>
          <a:p>
            <a:pPr marL="285750" indent="-285750">
              <a:buFont typeface="Arial" panose="020B0604020202020204" pitchFamily="34" charset="0"/>
              <a:buChar char="•"/>
            </a:pPr>
            <a:r>
              <a:rPr lang="en-US" sz="1400" dirty="0"/>
              <a:t>Frost Days</a:t>
            </a:r>
          </a:p>
          <a:p>
            <a:pPr marL="285750" indent="-285750">
              <a:buFont typeface="Arial" panose="020B0604020202020204" pitchFamily="34" charset="0"/>
              <a:buChar char="•"/>
            </a:pPr>
            <a:r>
              <a:rPr lang="en-US" sz="1400" dirty="0"/>
              <a:t>Maximum of maximum temperatures</a:t>
            </a:r>
          </a:p>
          <a:p>
            <a:pPr marL="285750" indent="-285750">
              <a:buFont typeface="Arial" panose="020B0604020202020204" pitchFamily="34" charset="0"/>
              <a:buChar char="•"/>
            </a:pPr>
            <a:r>
              <a:rPr lang="en-US" sz="1400" dirty="0"/>
              <a:t>Mean temperature</a:t>
            </a:r>
          </a:p>
          <a:p>
            <a:pPr marL="285750" indent="-285750">
              <a:buFont typeface="Arial" panose="020B0604020202020204" pitchFamily="34" charset="0"/>
              <a:buChar char="•"/>
            </a:pPr>
            <a:r>
              <a:rPr lang="en-US" sz="1400" dirty="0"/>
              <a:t>Urban Heat Island</a:t>
            </a:r>
          </a:p>
        </p:txBody>
      </p:sp>
      <p:sp>
        <p:nvSpPr>
          <p:cNvPr id="12" name="TextBox 11">
            <a:extLst>
              <a:ext uri="{FF2B5EF4-FFF2-40B4-BE49-F238E27FC236}">
                <a16:creationId xmlns:a16="http://schemas.microsoft.com/office/drawing/2014/main" id="{B5690872-D88A-8943-9AB7-381DD4F95167}"/>
              </a:ext>
            </a:extLst>
          </p:cNvPr>
          <p:cNvSpPr txBox="1"/>
          <p:nvPr/>
        </p:nvSpPr>
        <p:spPr>
          <a:xfrm>
            <a:off x="8676727" y="3898444"/>
            <a:ext cx="3067598" cy="523220"/>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Projected:</a:t>
            </a:r>
          </a:p>
          <a:p>
            <a:pPr marL="285750" indent="-285750">
              <a:buFont typeface="Arial" panose="020B0604020202020204" pitchFamily="34" charset="0"/>
              <a:buChar char="•"/>
            </a:pPr>
            <a:r>
              <a:rPr lang="en-US" sz="1400" dirty="0"/>
              <a:t>Sea Level Rise</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7687159" y="4160054"/>
            <a:ext cx="98956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6729413" y="6094756"/>
            <a:ext cx="194731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676727" y="5617702"/>
            <a:ext cx="1950545"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Hurricanes</a:t>
            </a:r>
          </a:p>
          <a:p>
            <a:pPr marL="285750" indent="-285750">
              <a:buFont typeface="Arial" panose="020B0604020202020204" pitchFamily="34" charset="0"/>
              <a:buChar char="•"/>
            </a:pPr>
            <a:r>
              <a:rPr lang="en-US" sz="1400" dirty="0">
                <a:solidFill>
                  <a:schemeClr val="tx1"/>
                </a:solidFill>
              </a:rPr>
              <a:t>Tornadoes</a:t>
            </a:r>
          </a:p>
          <a:p>
            <a:pPr marL="285750" indent="-285750">
              <a:buFont typeface="Arial" panose="020B0604020202020204" pitchFamily="34" charset="0"/>
              <a:buChar char="•"/>
            </a:pPr>
            <a:r>
              <a:rPr lang="en-US" sz="1400" dirty="0">
                <a:solidFill>
                  <a:schemeClr val="tx1"/>
                </a:solidFill>
              </a:rPr>
              <a:t>Winter Weather</a:t>
            </a:r>
          </a:p>
        </p:txBody>
      </p:sp>
      <p:sp>
        <p:nvSpPr>
          <p:cNvPr id="25" name="TextBox 24">
            <a:extLst>
              <a:ext uri="{FF2B5EF4-FFF2-40B4-BE49-F238E27FC236}">
                <a16:creationId xmlns:a16="http://schemas.microsoft.com/office/drawing/2014/main" id="{CAC4EDE3-15A9-944A-BFDD-37CDECD9B30D}"/>
              </a:ext>
            </a:extLst>
          </p:cNvPr>
          <p:cNvSpPr txBox="1"/>
          <p:nvPr/>
        </p:nvSpPr>
        <p:spPr>
          <a:xfrm>
            <a:off x="273571" y="3839068"/>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Wildfire</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Surface PM2.5</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2577790" y="4208400"/>
            <a:ext cx="422585" cy="1077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273571" y="1803214"/>
            <a:ext cx="2266429" cy="1169551"/>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Snowfall</a:t>
            </a:r>
          </a:p>
          <a:p>
            <a:pPr marL="285750" indent="-285750">
              <a:buFont typeface="Arial" panose="020B0604020202020204" pitchFamily="34" charset="0"/>
              <a:buChar char="•"/>
            </a:pPr>
            <a:r>
              <a:rPr lang="en-US" sz="1400" dirty="0">
                <a:solidFill>
                  <a:schemeClr val="tx1"/>
                </a:solidFill>
              </a:rPr>
              <a:t>Total Precipitation</a:t>
            </a:r>
          </a:p>
          <a:p>
            <a:pPr marL="285750" indent="-285750">
              <a:buFont typeface="Arial" panose="020B0604020202020204" pitchFamily="34" charset="0"/>
              <a:buChar char="•"/>
            </a:pPr>
            <a:r>
              <a:rPr lang="en-US" sz="1400" dirty="0">
                <a:solidFill>
                  <a:schemeClr val="tx1"/>
                </a:solidFill>
              </a:rPr>
              <a:t>Standardized Precipitation Index</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540000" y="2387990"/>
            <a:ext cx="131762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B8C195-0B95-B1E5-29F9-EC1093486FC9}"/>
              </a:ext>
            </a:extLst>
          </p:cNvPr>
          <p:cNvSpPr txBox="1"/>
          <p:nvPr/>
        </p:nvSpPr>
        <p:spPr>
          <a:xfrm>
            <a:off x="273571" y="5633621"/>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Drought</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Consecutive Dry Days</a:t>
            </a:r>
          </a:p>
        </p:txBody>
      </p:sp>
      <p:cxnSp>
        <p:nvCxnSpPr>
          <p:cNvPr id="19" name="Straight Connector 18">
            <a:extLst>
              <a:ext uri="{FF2B5EF4-FFF2-40B4-BE49-F238E27FC236}">
                <a16:creationId xmlns:a16="http://schemas.microsoft.com/office/drawing/2014/main" id="{13988CA9-9EED-B099-FE58-2C81D06AF0A2}"/>
              </a:ext>
            </a:extLst>
          </p:cNvPr>
          <p:cNvCxnSpPr>
            <a:cxnSpLocks/>
            <a:stCxn id="18" idx="3"/>
          </p:cNvCxnSpPr>
          <p:nvPr/>
        </p:nvCxnSpPr>
        <p:spPr>
          <a:xfrm>
            <a:off x="2577790" y="6110675"/>
            <a:ext cx="13798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42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59C1-C5BC-44BD-8188-1CFB7CB38A88}"/>
              </a:ext>
            </a:extLst>
          </p:cNvPr>
          <p:cNvSpPr>
            <a:spLocks noGrp="1"/>
          </p:cNvSpPr>
          <p:nvPr>
            <p:ph type="title" idx="4294967295"/>
          </p:nvPr>
        </p:nvSpPr>
        <p:spPr>
          <a:xfrm>
            <a:off x="317500" y="355600"/>
            <a:ext cx="10515600" cy="752475"/>
          </a:xfrm>
        </p:spPr>
        <p:txBody>
          <a:bodyPr vert="horz" lIns="91440" tIns="45720" rIns="91440" bIns="45720" rtlCol="0" anchor="t">
            <a:normAutofit/>
          </a:bodyPr>
          <a:lstStyle/>
          <a:p>
            <a:pPr>
              <a:lnSpc>
                <a:spcPct val="100000"/>
              </a:lnSpc>
            </a:pPr>
            <a:r>
              <a:rPr lang="en-US" sz="4000" b="1" spc="30" dirty="0"/>
              <a:t>Envisioning CVI Use Cases</a:t>
            </a:r>
          </a:p>
        </p:txBody>
      </p:sp>
      <p:sp>
        <p:nvSpPr>
          <p:cNvPr id="3" name="Content Placeholder 2">
            <a:extLst>
              <a:ext uri="{FF2B5EF4-FFF2-40B4-BE49-F238E27FC236}">
                <a16:creationId xmlns:a16="http://schemas.microsoft.com/office/drawing/2014/main" id="{28DF4D90-BFF0-46E6-BFBF-C8090A744FFB}"/>
              </a:ext>
            </a:extLst>
          </p:cNvPr>
          <p:cNvSpPr>
            <a:spLocks noGrp="1"/>
          </p:cNvSpPr>
          <p:nvPr>
            <p:ph idx="4294967295"/>
          </p:nvPr>
        </p:nvSpPr>
        <p:spPr>
          <a:xfrm>
            <a:off x="990601" y="1382713"/>
            <a:ext cx="10642600" cy="5119687"/>
          </a:xfrm>
        </p:spPr>
        <p:txBody>
          <a:bodyPr vert="horz" lIns="91440" tIns="45720" rIns="91440" bIns="45720" rtlCol="0" anchor="t">
            <a:normAutofit fontScale="92500" lnSpcReduction="10000"/>
          </a:bodyPr>
          <a:lstStyle/>
          <a:p>
            <a:pPr>
              <a:lnSpc>
                <a:spcPct val="100000"/>
              </a:lnSpc>
              <a:spcBef>
                <a:spcPts val="1200"/>
              </a:spcBef>
              <a:buClr>
                <a:srgbClr val="173D9A"/>
              </a:buClr>
            </a:pPr>
            <a:r>
              <a:rPr lang="en-US" spc="30" dirty="0">
                <a:ea typeface="+mj-ea"/>
                <a:cs typeface="+mj-cs"/>
              </a:rPr>
              <a:t>Community Action Planning </a:t>
            </a:r>
          </a:p>
          <a:p>
            <a:pPr>
              <a:lnSpc>
                <a:spcPct val="100000"/>
              </a:lnSpc>
              <a:spcBef>
                <a:spcPts val="1200"/>
              </a:spcBef>
              <a:buClr>
                <a:srgbClr val="173D9A"/>
              </a:buClr>
            </a:pPr>
            <a:r>
              <a:rPr lang="en-US" spc="30" dirty="0">
                <a:ea typeface="+mj-ea"/>
                <a:cs typeface="+mj-cs"/>
              </a:rPr>
              <a:t>Environmental Justice Advocacy</a:t>
            </a:r>
          </a:p>
          <a:p>
            <a:pPr>
              <a:lnSpc>
                <a:spcPct val="100000"/>
              </a:lnSpc>
              <a:spcBef>
                <a:spcPts val="1200"/>
              </a:spcBef>
              <a:buClr>
                <a:srgbClr val="173D9A"/>
              </a:buClr>
            </a:pPr>
            <a:r>
              <a:rPr lang="en-US" spc="30" dirty="0">
                <a:ea typeface="+mj-ea"/>
                <a:cs typeface="+mj-cs"/>
              </a:rPr>
              <a:t>Prioritizing Disadvantaged Communities</a:t>
            </a:r>
          </a:p>
          <a:p>
            <a:pPr>
              <a:lnSpc>
                <a:spcPct val="100000"/>
              </a:lnSpc>
              <a:spcBef>
                <a:spcPts val="1200"/>
              </a:spcBef>
              <a:buClr>
                <a:srgbClr val="173D9A"/>
              </a:buClr>
            </a:pPr>
            <a:r>
              <a:rPr lang="en-US" spc="30" dirty="0">
                <a:ea typeface="+mj-ea"/>
                <a:cs typeface="+mj-cs"/>
              </a:rPr>
              <a:t>Decision Making and Resource Allocation</a:t>
            </a:r>
          </a:p>
          <a:p>
            <a:pPr>
              <a:lnSpc>
                <a:spcPct val="100000"/>
              </a:lnSpc>
              <a:spcBef>
                <a:spcPts val="1200"/>
              </a:spcBef>
              <a:buClr>
                <a:srgbClr val="173D9A"/>
              </a:buClr>
            </a:pPr>
            <a:r>
              <a:rPr lang="en-US" spc="30" dirty="0">
                <a:ea typeface="+mj-ea"/>
                <a:cs typeface="+mj-cs"/>
              </a:rPr>
              <a:t>Justice 40 </a:t>
            </a:r>
          </a:p>
          <a:p>
            <a:pPr>
              <a:lnSpc>
                <a:spcPct val="100000"/>
              </a:lnSpc>
              <a:spcBef>
                <a:spcPts val="1200"/>
              </a:spcBef>
              <a:buClr>
                <a:srgbClr val="173D9A"/>
              </a:buClr>
            </a:pPr>
            <a:r>
              <a:rPr lang="en-US" spc="30" dirty="0">
                <a:ea typeface="+mj-ea"/>
                <a:cs typeface="+mj-cs"/>
              </a:rPr>
              <a:t>Transportation Project Prioritization and Strategic Planning</a:t>
            </a:r>
          </a:p>
          <a:p>
            <a:pPr>
              <a:lnSpc>
                <a:spcPct val="100000"/>
              </a:lnSpc>
              <a:spcBef>
                <a:spcPts val="1200"/>
              </a:spcBef>
              <a:buClr>
                <a:srgbClr val="173D9A"/>
              </a:buClr>
            </a:pPr>
            <a:r>
              <a:rPr lang="en-US" spc="30" dirty="0">
                <a:ea typeface="+mj-ea"/>
                <a:cs typeface="+mj-cs"/>
              </a:rPr>
              <a:t>Permitting and Consideration of Cumulative Impacts</a:t>
            </a:r>
          </a:p>
          <a:p>
            <a:pPr>
              <a:lnSpc>
                <a:spcPct val="100000"/>
              </a:lnSpc>
              <a:spcBef>
                <a:spcPts val="1200"/>
              </a:spcBef>
              <a:buClr>
                <a:srgbClr val="173D9A"/>
              </a:buClr>
            </a:pPr>
            <a:r>
              <a:rPr lang="en-US" spc="30" dirty="0">
                <a:ea typeface="+mj-ea"/>
                <a:cs typeface="+mj-cs"/>
              </a:rPr>
              <a:t>Public Health Planning, Resource Needs/Allocation, Mapping</a:t>
            </a:r>
          </a:p>
          <a:p>
            <a:pPr>
              <a:lnSpc>
                <a:spcPct val="100000"/>
              </a:lnSpc>
              <a:spcBef>
                <a:spcPts val="1200"/>
              </a:spcBef>
              <a:buClr>
                <a:srgbClr val="173D9A"/>
              </a:buClr>
            </a:pPr>
            <a:r>
              <a:rPr lang="en-US" spc="30" dirty="0">
                <a:ea typeface="+mj-ea"/>
                <a:cs typeface="+mj-cs"/>
              </a:rPr>
              <a:t>Interagency collaborations </a:t>
            </a:r>
          </a:p>
        </p:txBody>
      </p:sp>
    </p:spTree>
    <p:extLst>
      <p:ext uri="{BB962C8B-B14F-4D97-AF65-F5344CB8AC3E}">
        <p14:creationId xmlns:p14="http://schemas.microsoft.com/office/powerpoint/2010/main" val="2979172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A096-0F6D-43D4-8B4A-78E4019F29E0}"/>
              </a:ext>
            </a:extLst>
          </p:cNvPr>
          <p:cNvSpPr>
            <a:spLocks noGrp="1"/>
          </p:cNvSpPr>
          <p:nvPr>
            <p:ph type="title"/>
          </p:nvPr>
        </p:nvSpPr>
        <p:spPr>
          <a:xfrm>
            <a:off x="533400" y="632436"/>
            <a:ext cx="10515600" cy="799163"/>
          </a:xfrm>
        </p:spPr>
        <p:txBody>
          <a:bodyPr vert="horz" lIns="91440" tIns="45720" rIns="91440" bIns="45720" rtlCol="0" anchor="t">
            <a:normAutofit/>
          </a:bodyPr>
          <a:lstStyle/>
          <a:p>
            <a:pPr algn="l">
              <a:lnSpc>
                <a:spcPct val="100000"/>
              </a:lnSpc>
            </a:pPr>
            <a:r>
              <a:rPr lang="en-US" sz="4000" b="1" spc="30" dirty="0">
                <a:solidFill>
                  <a:srgbClr val="173D9A"/>
                </a:solidFill>
              </a:rPr>
              <a:t>Next Steps</a:t>
            </a:r>
          </a:p>
        </p:txBody>
      </p:sp>
      <p:sp>
        <p:nvSpPr>
          <p:cNvPr id="3" name="Content Placeholder 2">
            <a:extLst>
              <a:ext uri="{FF2B5EF4-FFF2-40B4-BE49-F238E27FC236}">
                <a16:creationId xmlns:a16="http://schemas.microsoft.com/office/drawing/2014/main" id="{531452C0-1B24-462B-AFD3-AA6E8927B463}"/>
              </a:ext>
            </a:extLst>
          </p:cNvPr>
          <p:cNvSpPr>
            <a:spLocks noGrp="1"/>
          </p:cNvSpPr>
          <p:nvPr>
            <p:ph idx="1"/>
          </p:nvPr>
        </p:nvSpPr>
        <p:spPr>
          <a:xfrm>
            <a:off x="838200" y="1474644"/>
            <a:ext cx="10515600" cy="4351338"/>
          </a:xfrm>
        </p:spPr>
        <p:txBody>
          <a:bodyPr vert="horz" lIns="91440" tIns="45720" rIns="91440" bIns="45720" rtlCol="0" anchor="t">
            <a:normAutofit/>
          </a:bodyPr>
          <a:lstStyle/>
          <a:p>
            <a:pPr>
              <a:spcBef>
                <a:spcPct val="0"/>
              </a:spcBef>
              <a:buClr>
                <a:srgbClr val="173D9A"/>
              </a:buClr>
            </a:pPr>
            <a:r>
              <a:rPr lang="en-US" sz="2800" spc="30" dirty="0">
                <a:solidFill>
                  <a:srgbClr val="173D9A"/>
                </a:solidFill>
                <a:ea typeface="+mj-ea"/>
                <a:cs typeface="+mj-cs"/>
              </a:rPr>
              <a:t>Finalize data sets and prepare data</a:t>
            </a:r>
          </a:p>
          <a:p>
            <a:pPr>
              <a:spcBef>
                <a:spcPct val="0"/>
              </a:spcBef>
              <a:buClr>
                <a:srgbClr val="173D9A"/>
              </a:buClr>
            </a:pPr>
            <a:r>
              <a:rPr lang="en-US" sz="2800" spc="30" dirty="0">
                <a:solidFill>
                  <a:srgbClr val="173D9A"/>
                </a:solidFill>
                <a:ea typeface="+mj-ea"/>
                <a:cs typeface="+mj-cs"/>
              </a:rPr>
              <a:t>Beta version of the CVI (end of May)</a:t>
            </a:r>
          </a:p>
          <a:p>
            <a:pPr>
              <a:spcBef>
                <a:spcPct val="0"/>
              </a:spcBef>
              <a:buClr>
                <a:srgbClr val="173D9A"/>
              </a:buClr>
            </a:pPr>
            <a:r>
              <a:rPr lang="en-US" sz="2800" spc="30" dirty="0">
                <a:solidFill>
                  <a:srgbClr val="173D9A"/>
                </a:solidFill>
                <a:ea typeface="+mj-ea"/>
                <a:cs typeface="+mj-cs"/>
              </a:rPr>
              <a:t>Iterate – optimize weighting factors</a:t>
            </a:r>
          </a:p>
          <a:p>
            <a:pPr>
              <a:spcBef>
                <a:spcPct val="0"/>
              </a:spcBef>
              <a:buClr>
                <a:srgbClr val="173D9A"/>
              </a:buClr>
            </a:pPr>
            <a:r>
              <a:rPr lang="en-US" sz="2800" spc="30" dirty="0">
                <a:solidFill>
                  <a:srgbClr val="173D9A"/>
                </a:solidFill>
                <a:ea typeface="+mj-ea"/>
                <a:cs typeface="+mj-cs"/>
              </a:rPr>
              <a:t>Map results / Data visualization</a:t>
            </a:r>
          </a:p>
          <a:p>
            <a:pPr>
              <a:spcBef>
                <a:spcPct val="0"/>
              </a:spcBef>
              <a:buClr>
                <a:srgbClr val="173D9A"/>
              </a:buClr>
            </a:pPr>
            <a:r>
              <a:rPr lang="en-US" sz="2800" spc="30" dirty="0">
                <a:solidFill>
                  <a:srgbClr val="173D9A"/>
                </a:solidFill>
                <a:ea typeface="+mj-ea"/>
                <a:cs typeface="+mj-cs"/>
              </a:rPr>
              <a:t>Additional stakeholder meetings and feedback</a:t>
            </a:r>
          </a:p>
        </p:txBody>
      </p:sp>
      <p:pic>
        <p:nvPicPr>
          <p:cNvPr id="4" name="Picture 3">
            <a:extLst>
              <a:ext uri="{FF2B5EF4-FFF2-40B4-BE49-F238E27FC236}">
                <a16:creationId xmlns:a16="http://schemas.microsoft.com/office/drawing/2014/main" id="{7D403D77-7AA0-4636-B2D0-7A604A64F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3014" y="4406508"/>
            <a:ext cx="3096808" cy="2322607"/>
          </a:xfrm>
          <a:prstGeom prst="rect">
            <a:avLst/>
          </a:prstGeom>
          <a:ln w="38100">
            <a:solidFill>
              <a:srgbClr val="173D9A"/>
            </a:solidFill>
          </a:ln>
        </p:spPr>
      </p:pic>
      <p:pic>
        <p:nvPicPr>
          <p:cNvPr id="5" name="Picture 4">
            <a:extLst>
              <a:ext uri="{FF2B5EF4-FFF2-40B4-BE49-F238E27FC236}">
                <a16:creationId xmlns:a16="http://schemas.microsoft.com/office/drawing/2014/main" id="{FBA4C974-589D-46B2-AF4E-D6793326B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1285" y="4400204"/>
            <a:ext cx="3088404" cy="2316303"/>
          </a:xfrm>
          <a:prstGeom prst="rect">
            <a:avLst/>
          </a:prstGeom>
          <a:ln w="38100">
            <a:solidFill>
              <a:srgbClr val="173D9A"/>
            </a:solidFill>
          </a:ln>
        </p:spPr>
      </p:pic>
    </p:spTree>
    <p:extLst>
      <p:ext uri="{BB962C8B-B14F-4D97-AF65-F5344CB8AC3E}">
        <p14:creationId xmlns:p14="http://schemas.microsoft.com/office/powerpoint/2010/main" val="339500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3DFBF-1B02-4544-8AEF-5D13563D94EC}"/>
              </a:ext>
            </a:extLst>
          </p:cNvPr>
          <p:cNvSpPr>
            <a:spLocks noGrp="1"/>
          </p:cNvSpPr>
          <p:nvPr>
            <p:ph type="ctrTitle"/>
          </p:nvPr>
        </p:nvSpPr>
        <p:spPr>
          <a:xfrm>
            <a:off x="691092" y="14287"/>
            <a:ext cx="10809816" cy="1470025"/>
          </a:xfrm>
        </p:spPr>
        <p:txBody>
          <a:bodyPr/>
          <a:lstStyle/>
          <a:p>
            <a:r>
              <a:rPr lang="en-US" dirty="0"/>
              <a:t>Thank You! Questions?	</a:t>
            </a:r>
          </a:p>
        </p:txBody>
      </p:sp>
      <p:sp>
        <p:nvSpPr>
          <p:cNvPr id="5" name="Subtitle 4">
            <a:extLst>
              <a:ext uri="{FF2B5EF4-FFF2-40B4-BE49-F238E27FC236}">
                <a16:creationId xmlns:a16="http://schemas.microsoft.com/office/drawing/2014/main" id="{ED27AEA2-B5CB-4899-9C63-34452002A673}"/>
              </a:ext>
            </a:extLst>
          </p:cNvPr>
          <p:cNvSpPr>
            <a:spLocks noGrp="1"/>
          </p:cNvSpPr>
          <p:nvPr>
            <p:ph type="subTitle" idx="1"/>
          </p:nvPr>
        </p:nvSpPr>
        <p:spPr>
          <a:xfrm>
            <a:off x="691092" y="1698734"/>
            <a:ext cx="10809816" cy="3927366"/>
          </a:xfrm>
        </p:spPr>
        <p:txBody>
          <a:bodyPr/>
          <a:lstStyle/>
          <a:p>
            <a:r>
              <a:rPr lang="en-US" dirty="0"/>
              <a:t>Jeremy Proville		jproville@edf.org</a:t>
            </a:r>
          </a:p>
          <a:p>
            <a:r>
              <a:rPr lang="en-US" dirty="0">
                <a:latin typeface="+mj-lt"/>
              </a:rPr>
              <a:t>Grace Tee Lewis		glewis@edf.org</a:t>
            </a:r>
          </a:p>
          <a:p>
            <a:r>
              <a:rPr lang="en-US" dirty="0">
                <a:latin typeface="+mj-lt"/>
              </a:rPr>
              <a:t>Elena Craft			</a:t>
            </a:r>
          </a:p>
          <a:p>
            <a:r>
              <a:rPr lang="en-US" dirty="0" err="1">
                <a:latin typeface="+mj-lt"/>
              </a:rPr>
              <a:t>Weihsueh</a:t>
            </a:r>
            <a:r>
              <a:rPr lang="en-US" dirty="0">
                <a:latin typeface="+mj-lt"/>
              </a:rPr>
              <a:t> A. Chiu	</a:t>
            </a:r>
          </a:p>
          <a:p>
            <a:r>
              <a:rPr lang="en-US" dirty="0">
                <a:latin typeface="+mj-lt"/>
              </a:rPr>
              <a:t>Reza </a:t>
            </a:r>
            <a:r>
              <a:rPr lang="en-US" dirty="0" err="1">
                <a:latin typeface="+mj-lt"/>
              </a:rPr>
              <a:t>Farzaneh</a:t>
            </a:r>
            <a:r>
              <a:rPr lang="en-US" dirty="0">
                <a:latin typeface="+mj-lt"/>
              </a:rPr>
              <a:t>		</a:t>
            </a:r>
          </a:p>
          <a:p>
            <a:r>
              <a:rPr lang="en-US" dirty="0" err="1">
                <a:latin typeface="+mj-lt"/>
              </a:rPr>
              <a:t>Jolando</a:t>
            </a:r>
            <a:r>
              <a:rPr lang="en-US" dirty="0">
                <a:latin typeface="+mj-lt"/>
              </a:rPr>
              <a:t> </a:t>
            </a:r>
            <a:r>
              <a:rPr lang="en-US" dirty="0" err="1">
                <a:latin typeface="+mj-lt"/>
              </a:rPr>
              <a:t>Prozzi</a:t>
            </a:r>
            <a:r>
              <a:rPr lang="en-US" dirty="0">
                <a:latin typeface="+mj-lt"/>
              </a:rPr>
              <a:t>		</a:t>
            </a:r>
            <a:endParaRPr lang="en-US" dirty="0"/>
          </a:p>
        </p:txBody>
      </p:sp>
    </p:spTree>
    <p:extLst>
      <p:ext uri="{BB962C8B-B14F-4D97-AF65-F5344CB8AC3E}">
        <p14:creationId xmlns:p14="http://schemas.microsoft.com/office/powerpoint/2010/main" val="3454100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B6A2-977E-4F49-B6C7-BAB4B23A734A}"/>
              </a:ext>
            </a:extLst>
          </p:cNvPr>
          <p:cNvSpPr>
            <a:spLocks noGrp="1"/>
          </p:cNvSpPr>
          <p:nvPr>
            <p:ph type="title"/>
          </p:nvPr>
        </p:nvSpPr>
        <p:spPr/>
        <p:txBody>
          <a:bodyPr/>
          <a:lstStyle/>
          <a:p>
            <a:r>
              <a:rPr lang="en-US" dirty="0"/>
              <a:t>Illustrative Example	</a:t>
            </a:r>
          </a:p>
        </p:txBody>
      </p:sp>
      <p:sp>
        <p:nvSpPr>
          <p:cNvPr id="3" name="Content Placeholder 2">
            <a:extLst>
              <a:ext uri="{FF2B5EF4-FFF2-40B4-BE49-F238E27FC236}">
                <a16:creationId xmlns:a16="http://schemas.microsoft.com/office/drawing/2014/main" id="{E70E59CF-453A-4DA2-90AF-1B0F3C662151}"/>
              </a:ext>
            </a:extLst>
          </p:cNvPr>
          <p:cNvSpPr>
            <a:spLocks noGrp="1"/>
          </p:cNvSpPr>
          <p:nvPr>
            <p:ph idx="1"/>
          </p:nvPr>
        </p:nvSpPr>
        <p:spPr>
          <a:xfrm>
            <a:off x="772584" y="1371600"/>
            <a:ext cx="10809816" cy="4787899"/>
          </a:xfrm>
        </p:spPr>
        <p:txBody>
          <a:bodyPr>
            <a:normAutofit/>
          </a:bodyPr>
          <a:lstStyle/>
          <a:p>
            <a:r>
              <a:rPr lang="en-US" sz="2800" dirty="0">
                <a:latin typeface="Arial" panose="020B0604020202020204" pitchFamily="34" charset="0"/>
                <a:cs typeface="Arial" panose="020B0604020202020204" pitchFamily="34" charset="0"/>
              </a:rPr>
              <a:t>National Institute of Environmental Health Sciences (NIEHS) COVID-19 Dashboard</a:t>
            </a:r>
          </a:p>
          <a:p>
            <a:pPr lvl="1"/>
            <a:r>
              <a:rPr lang="en-US" sz="2200" dirty="0">
                <a:latin typeface="Arial" panose="020B0604020202020204" pitchFamily="34" charset="0"/>
                <a:cs typeface="Arial" panose="020B0604020202020204" pitchFamily="34" charset="0"/>
              </a:rPr>
              <a:t>Example of </a:t>
            </a:r>
            <a:r>
              <a:rPr lang="en-US" sz="2200" u="sng" dirty="0">
                <a:latin typeface="Arial" panose="020B0604020202020204" pitchFamily="34" charset="0"/>
                <a:cs typeface="Arial" panose="020B0604020202020204" pitchFamily="34" charset="0"/>
              </a:rPr>
              <a:t>national</a:t>
            </a:r>
            <a:r>
              <a:rPr lang="en-US" sz="2200" dirty="0">
                <a:latin typeface="Arial" panose="020B0604020202020204" pitchFamily="34" charset="0"/>
                <a:cs typeface="Arial" panose="020B0604020202020204" pitchFamily="34" charset="0"/>
              </a:rPr>
              <a:t> vulnerability mapping tool </a:t>
            </a:r>
          </a:p>
          <a:p>
            <a:pPr lvl="1"/>
            <a:r>
              <a:rPr lang="en-US" sz="2200" dirty="0"/>
              <a:t>The COVID-19 Pandemic Vulnerability Index (PVI)</a:t>
            </a:r>
          </a:p>
          <a:p>
            <a:pPr lvl="1"/>
            <a:r>
              <a:rPr lang="en-US" sz="2200" dirty="0"/>
              <a:t>Marvel, S. W., House, J. S., Wheeler, M., Song, K., Zhou, Y. H., Wright, F. A., ... &amp; </a:t>
            </a:r>
            <a:r>
              <a:rPr lang="en-US" sz="2200" dirty="0" err="1"/>
              <a:t>Reif</a:t>
            </a:r>
            <a:r>
              <a:rPr lang="en-US" sz="2200" dirty="0"/>
              <a:t>, D. M. (2021). The COVID-19 Pandemic Vulnerability Index (PVI) Dashboard: Monitoring county-level vulnerability using visualization, statistical modeling, and machine learning. </a:t>
            </a:r>
            <a:r>
              <a:rPr lang="en-US" sz="2200" i="1" dirty="0"/>
              <a:t>Environmental Health Perspectives</a:t>
            </a:r>
            <a:r>
              <a:rPr lang="en-US" sz="2200" dirty="0"/>
              <a:t>, </a:t>
            </a:r>
            <a:r>
              <a:rPr lang="en-US" sz="2200" i="1" dirty="0"/>
              <a:t>129</a:t>
            </a:r>
            <a:r>
              <a:rPr lang="en-US" sz="2200" dirty="0"/>
              <a:t>(1), 017701.</a:t>
            </a:r>
          </a:p>
          <a:p>
            <a:pPr lvl="1"/>
            <a:r>
              <a:rPr lang="en-US" sz="2400" u="sng"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https://covid19pvi.niehs.nih.gov</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8679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731C02-9A0E-4E07-BA9A-B6ABD9046C84}"/>
              </a:ext>
            </a:extLst>
          </p:cNvPr>
          <p:cNvSpPr txBox="1"/>
          <p:nvPr/>
        </p:nvSpPr>
        <p:spPr>
          <a:xfrm>
            <a:off x="588416" y="1153855"/>
            <a:ext cx="11216640" cy="4867999"/>
          </a:xfrm>
          <a:prstGeom prst="rect">
            <a:avLst/>
          </a:prstGeom>
          <a:noFill/>
        </p:spPr>
        <p:txBody>
          <a:bodyPr wrap="square" lIns="91440" tIns="45720" rIns="91440" bIns="45720" rtlCol="0" anchor="t">
            <a:spAutoFit/>
          </a:bodyPr>
          <a:lstStyle/>
          <a:p>
            <a:pPr lvl="0">
              <a:spcAft>
                <a:spcPts val="1000"/>
              </a:spcAft>
            </a:pPr>
            <a:r>
              <a:rPr lang="en-US" sz="2000" b="1" dirty="0">
                <a:solidFill>
                  <a:srgbClr val="173D9A"/>
                </a:solidFill>
                <a:latin typeface="Arial" panose="020B0604020202020204" pitchFamily="34" charset="0"/>
                <a:cs typeface="Arial" panose="020B0604020202020204" pitchFamily="34" charset="0"/>
              </a:rPr>
              <a:t>Overall Goal: </a:t>
            </a:r>
            <a:r>
              <a:rPr lang="en-US" sz="2000" dirty="0">
                <a:solidFill>
                  <a:srgbClr val="173D9A"/>
                </a:solidFill>
                <a:latin typeface="Arial" panose="020B0604020202020204" pitchFamily="34" charset="0"/>
                <a:cs typeface="Arial" panose="020B0604020202020204" pitchFamily="34" charset="0"/>
              </a:rPr>
              <a:t>Identify </a:t>
            </a:r>
            <a:r>
              <a:rPr lang="en-US" sz="2000" u="sng" dirty="0">
                <a:solidFill>
                  <a:srgbClr val="173D9A"/>
                </a:solidFill>
                <a:latin typeface="Arial" panose="020B0604020202020204" pitchFamily="34" charset="0"/>
                <a:cs typeface="Arial" panose="020B0604020202020204" pitchFamily="34" charset="0"/>
              </a:rPr>
              <a:t>local climate vulnerabilities on a national scale</a:t>
            </a:r>
            <a:r>
              <a:rPr lang="en-US" sz="2000" dirty="0">
                <a:solidFill>
                  <a:srgbClr val="173D9A"/>
                </a:solidFill>
                <a:latin typeface="Arial" panose="020B0604020202020204" pitchFamily="34" charset="0"/>
                <a:cs typeface="Arial" panose="020B0604020202020204" pitchFamily="34" charset="0"/>
              </a:rPr>
              <a:t> through a data-driven, GIS-based mapping tool integrating cumulative impacts of climate change, health, and environment</a:t>
            </a:r>
            <a:endParaRPr lang="en-US" sz="2000" u="sng" dirty="0">
              <a:solidFill>
                <a:srgbClr val="173D9A"/>
              </a:solidFill>
              <a:latin typeface="Arial" panose="020B0604020202020204" pitchFamily="34" charset="0"/>
              <a:cs typeface="Arial" panose="020B0604020202020204" pitchFamily="34" charset="0"/>
            </a:endParaRPr>
          </a:p>
          <a:p>
            <a:pPr marL="342900" indent="-342900">
              <a:spcAft>
                <a:spcPts val="1000"/>
              </a:spcAft>
              <a:buFont typeface="Arial" panose="020B0604020202020204" pitchFamily="34" charset="0"/>
              <a:buChar char="•"/>
            </a:pPr>
            <a:r>
              <a:rPr lang="en-US" sz="2000" u="sng" dirty="0">
                <a:solidFill>
                  <a:srgbClr val="173D9A"/>
                </a:solidFill>
                <a:latin typeface="Arial" panose="020B0604020202020204" pitchFamily="34" charset="0"/>
                <a:cs typeface="Arial" panose="020B0604020202020204" pitchFamily="34" charset="0"/>
              </a:rPr>
              <a:t>Engage proactively with communities</a:t>
            </a:r>
            <a:r>
              <a:rPr lang="en-US" sz="2000" dirty="0">
                <a:solidFill>
                  <a:srgbClr val="173D9A"/>
                </a:solidFill>
                <a:latin typeface="Arial" panose="020B0604020202020204" pitchFamily="34" charset="0"/>
                <a:cs typeface="Arial" panose="020B0604020202020204" pitchFamily="34" charset="0"/>
              </a:rPr>
              <a:t> to guide CVI tool development</a:t>
            </a:r>
          </a:p>
          <a:p>
            <a:pPr marL="342900" indent="-342900">
              <a:spcAft>
                <a:spcPts val="1000"/>
              </a:spcAft>
              <a:buFont typeface="Arial" panose="020B0604020202020204" pitchFamily="34" charset="0"/>
              <a:buChar char="•"/>
            </a:pPr>
            <a:r>
              <a:rPr lang="en-US" sz="2000" u="sng" dirty="0">
                <a:solidFill>
                  <a:srgbClr val="173D9A"/>
                </a:solidFill>
                <a:latin typeface="Arial" panose="020B0604020202020204" pitchFamily="34" charset="0"/>
                <a:cs typeface="Arial" panose="020B0604020202020204" pitchFamily="34" charset="0"/>
              </a:rPr>
              <a:t>Utilize a wide range of datasets</a:t>
            </a:r>
            <a:r>
              <a:rPr lang="en-US" sz="2000" dirty="0">
                <a:solidFill>
                  <a:srgbClr val="173D9A"/>
                </a:solidFill>
                <a:latin typeface="Arial" panose="020B0604020202020204" pitchFamily="34" charset="0"/>
                <a:cs typeface="Arial" panose="020B0604020202020204" pitchFamily="34" charset="0"/>
              </a:rPr>
              <a:t>, from national/state/county/census tract-level databases to citizen science</a:t>
            </a:r>
          </a:p>
          <a:p>
            <a:pPr marL="342900" indent="-342900">
              <a:spcAft>
                <a:spcPts val="1000"/>
              </a:spcAft>
              <a:buFont typeface="Arial" panose="020B0604020202020204" pitchFamily="34" charset="0"/>
              <a:buChar char="•"/>
            </a:pPr>
            <a:r>
              <a:rPr lang="en-US" sz="2000" u="sng" dirty="0">
                <a:solidFill>
                  <a:srgbClr val="173D9A"/>
                </a:solidFill>
                <a:latin typeface="Arial" panose="020B0604020202020204" pitchFamily="34" charset="0"/>
                <a:cs typeface="Arial" panose="020B0604020202020204" pitchFamily="34" charset="0"/>
              </a:rPr>
              <a:t>Identify vulnerable communities</a:t>
            </a:r>
            <a:r>
              <a:rPr lang="en-US" sz="2000" dirty="0">
                <a:solidFill>
                  <a:srgbClr val="173D9A"/>
                </a:solidFill>
                <a:latin typeface="Arial" panose="020B0604020202020204" pitchFamily="34" charset="0"/>
                <a:cs typeface="Arial" panose="020B0604020202020204" pitchFamily="34" charset="0"/>
              </a:rPr>
              <a:t> by integrating disparate data sources to create unitless indices</a:t>
            </a:r>
            <a:endParaRPr lang="en-US" sz="2000" u="sng" dirty="0">
              <a:solidFill>
                <a:srgbClr val="173D9A"/>
              </a:solidFill>
              <a:latin typeface="Arial" panose="020B0604020202020204" pitchFamily="34" charset="0"/>
              <a:cs typeface="Arial" panose="020B0604020202020204" pitchFamily="34" charset="0"/>
            </a:endParaRPr>
          </a:p>
          <a:p>
            <a:pPr marL="342900" indent="-342900">
              <a:spcAft>
                <a:spcPts val="1000"/>
              </a:spcAft>
              <a:buFont typeface="Arial" panose="020B0604020202020204" pitchFamily="34" charset="0"/>
              <a:buChar char="•"/>
              <a:defRPr/>
            </a:pPr>
            <a:r>
              <a:rPr lang="en-US" sz="2000" u="sng" dirty="0">
                <a:solidFill>
                  <a:srgbClr val="173D9A"/>
                </a:solidFill>
                <a:latin typeface="Arial" panose="020B0604020202020204" pitchFamily="34" charset="0"/>
                <a:cs typeface="Arial" panose="020B0604020202020204" pitchFamily="34" charset="0"/>
              </a:rPr>
              <a:t>Elucidate local drivers of vulnerability</a:t>
            </a:r>
            <a:r>
              <a:rPr lang="en-US" sz="2000" dirty="0">
                <a:solidFill>
                  <a:srgbClr val="173D9A"/>
                </a:solidFill>
                <a:latin typeface="Arial" panose="020B0604020202020204" pitchFamily="34" charset="0"/>
                <a:cs typeface="Arial" panose="020B0604020202020204" pitchFamily="34" charset="0"/>
              </a:rPr>
              <a:t>, systemic inequities and cumulative burdens through data-driven visualization and analytics</a:t>
            </a:r>
          </a:p>
          <a:p>
            <a:pPr marL="342900" indent="-342900">
              <a:spcAft>
                <a:spcPts val="1000"/>
              </a:spcAft>
              <a:buFont typeface="Arial" panose="020B0604020202020204" pitchFamily="34" charset="0"/>
              <a:buChar char="•"/>
              <a:defRPr/>
            </a:pPr>
            <a:r>
              <a:rPr lang="en-US" sz="2000" u="sng" dirty="0">
                <a:solidFill>
                  <a:srgbClr val="173D9A"/>
                </a:solidFill>
                <a:latin typeface="Arial" panose="020B0604020202020204" pitchFamily="34" charset="0"/>
                <a:cs typeface="Arial" panose="020B0604020202020204" pitchFamily="34" charset="0"/>
              </a:rPr>
              <a:t>Build on recent mapping tools</a:t>
            </a:r>
            <a:r>
              <a:rPr lang="en-US" sz="2000" dirty="0">
                <a:solidFill>
                  <a:srgbClr val="173D9A"/>
                </a:solidFill>
                <a:latin typeface="Arial" panose="020B0604020202020204" pitchFamily="34" charset="0"/>
                <a:cs typeface="Arial" panose="020B0604020202020204" pitchFamily="34" charset="0"/>
              </a:rPr>
              <a:t> developed by members of our team:</a:t>
            </a:r>
          </a:p>
          <a:p>
            <a:pPr marL="742950" lvl="1" indent="-285750">
              <a:buFont typeface="Arial" panose="020B0604020202020204" pitchFamily="34" charset="0"/>
              <a:buChar char="‒"/>
              <a:defRPr/>
            </a:pPr>
            <a:r>
              <a:rPr lang="en-US" sz="1600" dirty="0">
                <a:solidFill>
                  <a:srgbClr val="173D9A"/>
                </a:solidFill>
                <a:latin typeface="Arial" panose="020B0604020202020204" pitchFamily="34" charset="0"/>
                <a:cs typeface="Arial" panose="020B0604020202020204" pitchFamily="34" charset="0"/>
              </a:rPr>
              <a:t>HGB </a:t>
            </a:r>
            <a:r>
              <a:rPr lang="en-US" sz="1600" dirty="0" err="1">
                <a:solidFill>
                  <a:srgbClr val="173D9A"/>
                </a:solidFill>
                <a:latin typeface="Arial" panose="020B0604020202020204" pitchFamily="34" charset="0"/>
                <a:cs typeface="Arial" panose="020B0604020202020204" pitchFamily="34" charset="0"/>
              </a:rPr>
              <a:t>Enviroscreen</a:t>
            </a:r>
            <a:r>
              <a:rPr lang="en-US" sz="1600" dirty="0">
                <a:solidFill>
                  <a:srgbClr val="173D9A"/>
                </a:solidFill>
                <a:latin typeface="Arial" panose="020B0604020202020204" pitchFamily="34" charset="0"/>
                <a:cs typeface="Arial" panose="020B0604020202020204" pitchFamily="34" charset="0"/>
              </a:rPr>
              <a:t>: example </a:t>
            </a:r>
            <a:r>
              <a:rPr lang="en-US" sz="1600" u="sng" dirty="0">
                <a:solidFill>
                  <a:srgbClr val="173D9A"/>
                </a:solidFill>
                <a:latin typeface="Arial" panose="020B0604020202020204" pitchFamily="34" charset="0"/>
                <a:cs typeface="Arial" panose="020B0604020202020204" pitchFamily="34" charset="0"/>
              </a:rPr>
              <a:t>local</a:t>
            </a:r>
            <a:r>
              <a:rPr lang="en-US" sz="1600" dirty="0">
                <a:solidFill>
                  <a:srgbClr val="173D9A"/>
                </a:solidFill>
                <a:latin typeface="Arial" panose="020B0604020202020204" pitchFamily="34" charset="0"/>
                <a:cs typeface="Arial" panose="020B0604020202020204" pitchFamily="34" charset="0"/>
              </a:rPr>
              <a:t> environmental justice (EJ) mapping tool </a:t>
            </a:r>
            <a:r>
              <a:rPr lang="en-US" sz="1600" dirty="0">
                <a:solidFill>
                  <a:srgbClr val="173D9A"/>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https://hgbenviroscreen.org</a:t>
            </a:r>
            <a:r>
              <a:rPr lang="en-US" sz="1600" dirty="0">
                <a:solidFill>
                  <a:srgbClr val="173D9A"/>
                </a:solidFill>
                <a:latin typeface="Arial" panose="020B0604020202020204" pitchFamily="34" charset="0"/>
                <a:cs typeface="Arial" panose="020B0604020202020204" pitchFamily="34" charset="0"/>
              </a:rPr>
              <a:t>  </a:t>
            </a:r>
            <a:endParaRPr lang="en-US" sz="1600" u="sng" dirty="0">
              <a:solidFill>
                <a:srgbClr val="173D9A"/>
              </a:solidFill>
              <a:latin typeface="Arial" panose="020B0604020202020204" pitchFamily="34" charset="0"/>
              <a:cs typeface="Arial" panose="020B0604020202020204" pitchFamily="34" charset="0"/>
            </a:endParaRPr>
          </a:p>
          <a:p>
            <a:pPr marL="742950" lvl="1" indent="-285750">
              <a:spcAft>
                <a:spcPts val="1000"/>
              </a:spcAft>
              <a:buFont typeface="Arial" panose="020B0604020202020204" pitchFamily="34" charset="0"/>
              <a:buChar char="‒"/>
            </a:pPr>
            <a:r>
              <a:rPr lang="en-US" sz="1600" dirty="0">
                <a:solidFill>
                  <a:srgbClr val="173D9A"/>
                </a:solidFill>
                <a:latin typeface="Arial" panose="020B0604020202020204" pitchFamily="34" charset="0"/>
                <a:cs typeface="Arial" panose="020B0604020202020204" pitchFamily="34" charset="0"/>
              </a:rPr>
              <a:t>NIEHS COVID-19 Dashboard: example </a:t>
            </a:r>
            <a:r>
              <a:rPr lang="en-US" sz="1600" u="sng" dirty="0">
                <a:solidFill>
                  <a:srgbClr val="173D9A"/>
                </a:solidFill>
                <a:latin typeface="Arial" panose="020B0604020202020204" pitchFamily="34" charset="0"/>
                <a:cs typeface="Arial" panose="020B0604020202020204" pitchFamily="34" charset="0"/>
              </a:rPr>
              <a:t>national</a:t>
            </a:r>
            <a:r>
              <a:rPr lang="en-US" sz="1600" dirty="0">
                <a:solidFill>
                  <a:srgbClr val="173D9A"/>
                </a:solidFill>
                <a:latin typeface="Arial" panose="020B0604020202020204" pitchFamily="34" charset="0"/>
                <a:cs typeface="Arial" panose="020B0604020202020204" pitchFamily="34" charset="0"/>
              </a:rPr>
              <a:t> vulnerability mapping tool </a:t>
            </a:r>
            <a:r>
              <a:rPr lang="en-US" sz="1600" u="sng" dirty="0">
                <a:solidFill>
                  <a:srgbClr val="173D9A"/>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https://covid19pvi.niehs.nih.gov</a:t>
            </a:r>
            <a:endParaRPr lang="en-US" sz="2000" dirty="0">
              <a:solidFill>
                <a:srgbClr val="173D9A"/>
              </a:solidFill>
              <a:latin typeface="Arial" panose="020B0604020202020204" pitchFamily="34" charset="0"/>
              <a:cs typeface="Arial" panose="020B0604020202020204" pitchFamily="34" charset="0"/>
            </a:endParaRPr>
          </a:p>
          <a:p>
            <a:pPr>
              <a:spcAft>
                <a:spcPts val="1000"/>
              </a:spcAft>
            </a:pPr>
            <a:r>
              <a:rPr lang="en-US" sz="2000" b="1" dirty="0">
                <a:solidFill>
                  <a:srgbClr val="173D9A"/>
                </a:solidFill>
                <a:latin typeface="Arial" panose="020B0604020202020204" pitchFamily="34" charset="0"/>
                <a:cs typeface="Arial" panose="020B0604020202020204" pitchFamily="34" charset="0"/>
              </a:rPr>
              <a:t>Intended Impact:</a:t>
            </a:r>
            <a:r>
              <a:rPr lang="en-US" sz="2000" dirty="0">
                <a:solidFill>
                  <a:srgbClr val="173D9A"/>
                </a:solidFill>
                <a:latin typeface="Arial" panose="020B0604020202020204" pitchFamily="34" charset="0"/>
                <a:cs typeface="Arial" panose="020B0604020202020204" pitchFamily="34" charset="0"/>
              </a:rPr>
              <a:t> </a:t>
            </a:r>
            <a:r>
              <a:rPr lang="en-US" sz="2000" u="sng" dirty="0">
                <a:solidFill>
                  <a:srgbClr val="173D9A"/>
                </a:solidFill>
                <a:latin typeface="Arial" panose="020B0604020202020204" pitchFamily="34" charset="0"/>
                <a:cs typeface="Arial" panose="020B0604020202020204" pitchFamily="34" charset="0"/>
              </a:rPr>
              <a:t>Mitigate climate vulnerabilities</a:t>
            </a:r>
            <a:r>
              <a:rPr lang="en-US" sz="2000" dirty="0">
                <a:solidFill>
                  <a:srgbClr val="173D9A"/>
                </a:solidFill>
                <a:latin typeface="Arial" panose="020B0604020202020204" pitchFamily="34" charset="0"/>
                <a:cs typeface="Arial" panose="020B0604020202020204" pitchFamily="34" charset="0"/>
              </a:rPr>
              <a:t> by assisting decision-making, policy development, resource allocation, preparedness planning, EJ action planning and advocacy</a:t>
            </a:r>
          </a:p>
        </p:txBody>
      </p:sp>
      <p:sp>
        <p:nvSpPr>
          <p:cNvPr id="4" name="Title 1">
            <a:extLst>
              <a:ext uri="{FF2B5EF4-FFF2-40B4-BE49-F238E27FC236}">
                <a16:creationId xmlns:a16="http://schemas.microsoft.com/office/drawing/2014/main" id="{8403CB09-0301-4730-8274-94E0108DB794}"/>
              </a:ext>
            </a:extLst>
          </p:cNvPr>
          <p:cNvSpPr txBox="1">
            <a:spLocks/>
          </p:cNvSpPr>
          <p:nvPr/>
        </p:nvSpPr>
        <p:spPr>
          <a:xfrm>
            <a:off x="588416" y="355600"/>
            <a:ext cx="10809816" cy="685800"/>
          </a:xfrm>
          <a:prstGeom prst="rect">
            <a:avLst/>
          </a:prstGeom>
        </p:spPr>
        <p:txBody>
          <a:bodyPr vert="horz" lIns="0" tIns="0" rIns="0" bIns="0" rtlCol="0" anchor="b" anchorCtr="0">
            <a:noAutofit/>
          </a:bodyPr>
          <a:lstStyle>
            <a:lvl1pPr algn="ctr" defTabSz="914400" rtl="0" eaLnBrk="1" latinLnBrk="0" hangingPunct="1">
              <a:lnSpc>
                <a:spcPct val="95000"/>
              </a:lnSpc>
              <a:spcBef>
                <a:spcPct val="0"/>
              </a:spcBef>
              <a:buNone/>
              <a:defRPr sz="6000" b="1" kern="1200">
                <a:solidFill>
                  <a:srgbClr val="173D9A"/>
                </a:solidFill>
                <a:latin typeface="+mj-lt"/>
                <a:ea typeface="+mj-ea"/>
                <a:cs typeface="+mj-cs"/>
              </a:defRPr>
            </a:lvl1pPr>
          </a:lstStyle>
          <a:p>
            <a:pPr algn="l"/>
            <a:r>
              <a:rPr lang="en-US" sz="4400" dirty="0"/>
              <a:t>Building a Climate Vulnerability Index</a:t>
            </a:r>
          </a:p>
        </p:txBody>
      </p:sp>
    </p:spTree>
    <p:extLst>
      <p:ext uri="{BB962C8B-B14F-4D97-AF65-F5344CB8AC3E}">
        <p14:creationId xmlns:p14="http://schemas.microsoft.com/office/powerpoint/2010/main" val="576610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E685-C358-4A51-A8A0-BDD29BAA2D5F}"/>
              </a:ext>
            </a:extLst>
          </p:cNvPr>
          <p:cNvSpPr>
            <a:spLocks noGrp="1"/>
          </p:cNvSpPr>
          <p:nvPr>
            <p:ph type="title"/>
          </p:nvPr>
        </p:nvSpPr>
        <p:spPr>
          <a:xfrm>
            <a:off x="772584" y="342900"/>
            <a:ext cx="10809816" cy="830996"/>
          </a:xfrm>
        </p:spPr>
        <p:txBody>
          <a:bodyPr>
            <a:normAutofit fontScale="90000"/>
          </a:bodyPr>
          <a:lstStyle/>
          <a:p>
            <a:r>
              <a:rPr lang="en-US" dirty="0"/>
              <a:t>Examples of existing screening &amp; mapping tools</a:t>
            </a:r>
          </a:p>
        </p:txBody>
      </p:sp>
      <p:sp>
        <p:nvSpPr>
          <p:cNvPr id="4" name="Slide Number Placeholder 3">
            <a:extLst>
              <a:ext uri="{FF2B5EF4-FFF2-40B4-BE49-F238E27FC236}">
                <a16:creationId xmlns:a16="http://schemas.microsoft.com/office/drawing/2014/main" id="{5AE06838-E4C1-44A7-A3DB-4940DBBF4BA4}"/>
              </a:ext>
            </a:extLst>
          </p:cNvPr>
          <p:cNvSpPr>
            <a:spLocks noGrp="1"/>
          </p:cNvSpPr>
          <p:nvPr>
            <p:ph type="sldNum" sz="quarter" idx="4294967295"/>
          </p:nvPr>
        </p:nvSpPr>
        <p:spPr>
          <a:xfrm>
            <a:off x="11518900" y="7016750"/>
            <a:ext cx="6731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B2ADC-AF19-4574-8C10-79B5B04FCA27}"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grpSp>
        <p:nvGrpSpPr>
          <p:cNvPr id="17" name="Group 16">
            <a:extLst>
              <a:ext uri="{FF2B5EF4-FFF2-40B4-BE49-F238E27FC236}">
                <a16:creationId xmlns:a16="http://schemas.microsoft.com/office/drawing/2014/main" id="{A6E766DE-EA49-4A36-BFFB-1DE65DC831E9}"/>
              </a:ext>
            </a:extLst>
          </p:cNvPr>
          <p:cNvGrpSpPr/>
          <p:nvPr/>
        </p:nvGrpSpPr>
        <p:grpSpPr>
          <a:xfrm>
            <a:off x="1976496" y="1644818"/>
            <a:ext cx="7788457" cy="540528"/>
            <a:chOff x="624023" y="1202507"/>
            <a:chExt cx="7385314" cy="649440"/>
          </a:xfrm>
          <a:solidFill>
            <a:schemeClr val="accent5">
              <a:lumMod val="50000"/>
            </a:schemeClr>
          </a:solidFill>
        </p:grpSpPr>
        <p:sp>
          <p:nvSpPr>
            <p:cNvPr id="29" name="Rounded Rectangle 24">
              <a:extLst>
                <a:ext uri="{FF2B5EF4-FFF2-40B4-BE49-F238E27FC236}">
                  <a16:creationId xmlns:a16="http://schemas.microsoft.com/office/drawing/2014/main" id="{8E95DF08-0EB5-4130-866C-8C47222DA395}"/>
                </a:ext>
              </a:extLst>
            </p:cNvPr>
            <p:cNvSpPr/>
            <p:nvPr/>
          </p:nvSpPr>
          <p:spPr>
            <a:xfrm>
              <a:off x="624023" y="1202507"/>
              <a:ext cx="1487805" cy="617737"/>
            </a:xfrm>
            <a:prstGeom prst="roundRect">
              <a:avLst/>
            </a:prstGeom>
            <a:solidFill>
              <a:schemeClr val="tx2">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Federal</a:t>
              </a:r>
            </a:p>
          </p:txBody>
        </p:sp>
        <p:sp>
          <p:nvSpPr>
            <p:cNvPr id="32" name="Rounded Rectangle 20">
              <a:extLst>
                <a:ext uri="{FF2B5EF4-FFF2-40B4-BE49-F238E27FC236}">
                  <a16:creationId xmlns:a16="http://schemas.microsoft.com/office/drawing/2014/main" id="{1DC63C5E-12DA-422E-8BFB-61EE29DB1195}"/>
                </a:ext>
              </a:extLst>
            </p:cNvPr>
            <p:cNvSpPr/>
            <p:nvPr/>
          </p:nvSpPr>
          <p:spPr>
            <a:xfrm>
              <a:off x="3673520" y="1202507"/>
              <a:ext cx="1466033" cy="649440"/>
            </a:xfrm>
            <a:prstGeom prst="roundRect">
              <a:avLst/>
            </a:prstGeom>
            <a:solidFill>
              <a:schemeClr val="accent2">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State</a:t>
              </a:r>
            </a:p>
          </p:txBody>
        </p:sp>
        <p:sp>
          <p:nvSpPr>
            <p:cNvPr id="31" name="Rounded Rectangle 16">
              <a:extLst>
                <a:ext uri="{FF2B5EF4-FFF2-40B4-BE49-F238E27FC236}">
                  <a16:creationId xmlns:a16="http://schemas.microsoft.com/office/drawing/2014/main" id="{62427DE7-F43E-4A28-9117-62A27FDE915B}"/>
                </a:ext>
              </a:extLst>
            </p:cNvPr>
            <p:cNvSpPr/>
            <p:nvPr/>
          </p:nvSpPr>
          <p:spPr>
            <a:xfrm>
              <a:off x="6356069" y="1202507"/>
              <a:ext cx="1653268" cy="649440"/>
            </a:xfrm>
            <a:prstGeom prst="roundRect">
              <a:avLst/>
            </a:prstGeom>
            <a:solidFill>
              <a:schemeClr val="bg2">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Region </a:t>
              </a:r>
              <a:br>
                <a:rPr kumimoji="0" lang="en-US" sz="1800" b="0" i="0" u="none" strike="noStrike" kern="1200" cap="none" spc="0" normalizeH="0" baseline="0" noProof="0" dirty="0">
                  <a:ln>
                    <a:noFill/>
                  </a:ln>
                  <a:solidFill>
                    <a:prstClr val="white"/>
                  </a:solidFill>
                  <a:effectLst/>
                  <a:uLnTx/>
                  <a:uFillTx/>
                  <a:latin typeface="Univers Condensed"/>
                  <a:ea typeface="+mn-ea"/>
                  <a:cs typeface="+mn-cs"/>
                </a:rPr>
              </a:b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or County</a:t>
              </a:r>
            </a:p>
          </p:txBody>
        </p:sp>
      </p:grpSp>
      <p:grpSp>
        <p:nvGrpSpPr>
          <p:cNvPr id="34" name="Group 33">
            <a:extLst>
              <a:ext uri="{FF2B5EF4-FFF2-40B4-BE49-F238E27FC236}">
                <a16:creationId xmlns:a16="http://schemas.microsoft.com/office/drawing/2014/main" id="{D4E88C21-853C-4398-9348-733EE82500D2}"/>
              </a:ext>
            </a:extLst>
          </p:cNvPr>
          <p:cNvGrpSpPr/>
          <p:nvPr/>
        </p:nvGrpSpPr>
        <p:grpSpPr>
          <a:xfrm>
            <a:off x="1935954" y="2256029"/>
            <a:ext cx="1693096" cy="1000514"/>
            <a:chOff x="261368" y="1994051"/>
            <a:chExt cx="2298951" cy="1358537"/>
          </a:xfrm>
        </p:grpSpPr>
        <p:pic>
          <p:nvPicPr>
            <p:cNvPr id="35" name="Picture 34">
              <a:extLst>
                <a:ext uri="{FF2B5EF4-FFF2-40B4-BE49-F238E27FC236}">
                  <a16:creationId xmlns:a16="http://schemas.microsoft.com/office/drawing/2014/main" id="{7CB31A2C-A5B9-4808-9E28-26CFB40C8B66}"/>
                </a:ext>
              </a:extLst>
            </p:cNvPr>
            <p:cNvPicPr>
              <a:picLocks noChangeAspect="1"/>
            </p:cNvPicPr>
            <p:nvPr/>
          </p:nvPicPr>
          <p:blipFill rotWithShape="1">
            <a:blip r:embed="rId3"/>
            <a:srcRect r="6586"/>
            <a:stretch/>
          </p:blipFill>
          <p:spPr>
            <a:xfrm>
              <a:off x="261368" y="1994051"/>
              <a:ext cx="2298951" cy="1358537"/>
            </a:xfrm>
            <a:prstGeom prst="roundRect">
              <a:avLst/>
            </a:prstGeom>
          </p:spPr>
        </p:pic>
        <p:sp>
          <p:nvSpPr>
            <p:cNvPr id="36" name="TextBox 35">
              <a:extLst>
                <a:ext uri="{FF2B5EF4-FFF2-40B4-BE49-F238E27FC236}">
                  <a16:creationId xmlns:a16="http://schemas.microsoft.com/office/drawing/2014/main" id="{4662AD3D-3BDC-4A03-A29C-550C65B13170}"/>
                </a:ext>
              </a:extLst>
            </p:cNvPr>
            <p:cNvSpPr txBox="1"/>
            <p:nvPr/>
          </p:nvSpPr>
          <p:spPr>
            <a:xfrm>
              <a:off x="920616" y="2362787"/>
              <a:ext cx="1335112" cy="786029"/>
            </a:xfrm>
            <a:prstGeom prst="round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Univers Condensed"/>
                  <a:ea typeface="+mn-ea"/>
                  <a:cs typeface="+mn-cs"/>
                </a:rPr>
                <a:t>EPA EJ Screen</a:t>
              </a:r>
            </a:p>
          </p:txBody>
        </p:sp>
      </p:grpSp>
      <p:grpSp>
        <p:nvGrpSpPr>
          <p:cNvPr id="37" name="Group 36">
            <a:extLst>
              <a:ext uri="{FF2B5EF4-FFF2-40B4-BE49-F238E27FC236}">
                <a16:creationId xmlns:a16="http://schemas.microsoft.com/office/drawing/2014/main" id="{ADD92B78-6671-4692-B4F9-E6B507E21626}"/>
              </a:ext>
            </a:extLst>
          </p:cNvPr>
          <p:cNvGrpSpPr/>
          <p:nvPr/>
        </p:nvGrpSpPr>
        <p:grpSpPr>
          <a:xfrm>
            <a:off x="1925285" y="4350574"/>
            <a:ext cx="1693096" cy="988032"/>
            <a:chOff x="24791" y="2329776"/>
            <a:chExt cx="2298951" cy="1341588"/>
          </a:xfrm>
        </p:grpSpPr>
        <p:pic>
          <p:nvPicPr>
            <p:cNvPr id="38" name="Picture 37">
              <a:extLst>
                <a:ext uri="{FF2B5EF4-FFF2-40B4-BE49-F238E27FC236}">
                  <a16:creationId xmlns:a16="http://schemas.microsoft.com/office/drawing/2014/main" id="{0E80D851-2421-44C2-A28D-9B69E6798E66}"/>
                </a:ext>
              </a:extLst>
            </p:cNvPr>
            <p:cNvPicPr>
              <a:picLocks noChangeAspect="1"/>
            </p:cNvPicPr>
            <p:nvPr/>
          </p:nvPicPr>
          <p:blipFill>
            <a:blip r:embed="rId4"/>
            <a:stretch>
              <a:fillRect/>
            </a:stretch>
          </p:blipFill>
          <p:spPr>
            <a:xfrm>
              <a:off x="24791" y="2329776"/>
              <a:ext cx="2298951" cy="1341588"/>
            </a:xfrm>
            <a:prstGeom prst="roundRect">
              <a:avLst/>
            </a:prstGeom>
          </p:spPr>
        </p:pic>
        <p:sp>
          <p:nvSpPr>
            <p:cNvPr id="39" name="TextBox 38">
              <a:extLst>
                <a:ext uri="{FF2B5EF4-FFF2-40B4-BE49-F238E27FC236}">
                  <a16:creationId xmlns:a16="http://schemas.microsoft.com/office/drawing/2014/main" id="{B486AE88-A8F8-4D76-BC5C-146AA15FABFD}"/>
                </a:ext>
              </a:extLst>
            </p:cNvPr>
            <p:cNvSpPr txBox="1"/>
            <p:nvPr/>
          </p:nvSpPr>
          <p:spPr>
            <a:xfrm>
              <a:off x="24791" y="2441434"/>
              <a:ext cx="2298950" cy="1128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CDC </a:t>
              </a:r>
              <a:br>
                <a:rPr kumimoji="0" lang="en-US" sz="1600" b="1" i="0" u="none" strike="noStrike" kern="1200" cap="none" spc="0" normalizeH="0" baseline="0" noProof="0" dirty="0">
                  <a:ln>
                    <a:noFill/>
                  </a:ln>
                  <a:solidFill>
                    <a:prstClr val="black"/>
                  </a:solidFill>
                  <a:effectLst/>
                  <a:uLnTx/>
                  <a:uFillTx/>
                  <a:latin typeface="Univers Condensed"/>
                  <a:ea typeface="+mn-ea"/>
                  <a:cs typeface="+mn-cs"/>
                </a:rPr>
              </a:b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Heat &amp; Health Tracker</a:t>
              </a:r>
            </a:p>
          </p:txBody>
        </p:sp>
      </p:grpSp>
      <p:grpSp>
        <p:nvGrpSpPr>
          <p:cNvPr id="40" name="Group 39">
            <a:extLst>
              <a:ext uri="{FF2B5EF4-FFF2-40B4-BE49-F238E27FC236}">
                <a16:creationId xmlns:a16="http://schemas.microsoft.com/office/drawing/2014/main" id="{25C3C4FF-8804-4059-B059-E73B4A193672}"/>
              </a:ext>
            </a:extLst>
          </p:cNvPr>
          <p:cNvGrpSpPr/>
          <p:nvPr/>
        </p:nvGrpSpPr>
        <p:grpSpPr>
          <a:xfrm>
            <a:off x="1925285" y="3350655"/>
            <a:ext cx="1693799" cy="910928"/>
            <a:chOff x="66383" y="4841698"/>
            <a:chExt cx="2299905" cy="1236892"/>
          </a:xfrm>
        </p:grpSpPr>
        <p:pic>
          <p:nvPicPr>
            <p:cNvPr id="41" name="Picture 40">
              <a:extLst>
                <a:ext uri="{FF2B5EF4-FFF2-40B4-BE49-F238E27FC236}">
                  <a16:creationId xmlns:a16="http://schemas.microsoft.com/office/drawing/2014/main" id="{2F61C3CF-1061-4B82-8F3F-10DB2D39DE4D}"/>
                </a:ext>
              </a:extLst>
            </p:cNvPr>
            <p:cNvPicPr>
              <a:picLocks noChangeAspect="1"/>
            </p:cNvPicPr>
            <p:nvPr/>
          </p:nvPicPr>
          <p:blipFill>
            <a:blip r:embed="rId5"/>
            <a:stretch>
              <a:fillRect/>
            </a:stretch>
          </p:blipFill>
          <p:spPr>
            <a:xfrm>
              <a:off x="67337" y="4841698"/>
              <a:ext cx="2298951" cy="1207270"/>
            </a:xfrm>
            <a:prstGeom prst="roundRect">
              <a:avLst/>
            </a:prstGeom>
          </p:spPr>
        </p:pic>
        <p:sp>
          <p:nvSpPr>
            <p:cNvPr id="42" name="TextBox 41">
              <a:extLst>
                <a:ext uri="{FF2B5EF4-FFF2-40B4-BE49-F238E27FC236}">
                  <a16:creationId xmlns:a16="http://schemas.microsoft.com/office/drawing/2014/main" id="{6BBA06DC-4341-446C-AF46-FA219B778795}"/>
                </a:ext>
              </a:extLst>
            </p:cNvPr>
            <p:cNvSpPr txBox="1"/>
            <p:nvPr/>
          </p:nvSpPr>
          <p:spPr>
            <a:xfrm>
              <a:off x="66383" y="4968904"/>
              <a:ext cx="2298950" cy="1109686"/>
            </a:xfrm>
            <a:prstGeom prst="round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Univers Condensed"/>
                  <a:ea typeface="+mn-ea"/>
                  <a:cs typeface="+mn-cs"/>
                </a:rPr>
                <a:t>CDC/ ATSDR </a:t>
              </a:r>
              <a:br>
                <a:rPr kumimoji="0" lang="en-US" sz="1400" b="1" i="0" u="none" strike="noStrike" kern="1200" cap="none" spc="0" normalizeH="0" baseline="0" noProof="0" dirty="0">
                  <a:ln>
                    <a:noFill/>
                  </a:ln>
                  <a:solidFill>
                    <a:srgbClr val="000000"/>
                  </a:solidFill>
                  <a:effectLst/>
                  <a:uLnTx/>
                  <a:uFillTx/>
                  <a:latin typeface="Univers Condensed"/>
                  <a:ea typeface="+mn-ea"/>
                  <a:cs typeface="+mn-cs"/>
                </a:rPr>
              </a:br>
              <a:r>
                <a:rPr kumimoji="0" lang="en-US" sz="1400" b="1" i="0" u="none" strike="noStrike" kern="1200" cap="none" spc="0" normalizeH="0" baseline="0" noProof="0" dirty="0">
                  <a:ln>
                    <a:noFill/>
                  </a:ln>
                  <a:solidFill>
                    <a:srgbClr val="000000"/>
                  </a:solidFill>
                  <a:effectLst/>
                  <a:uLnTx/>
                  <a:uFillTx/>
                  <a:latin typeface="Univers Condensed"/>
                  <a:ea typeface="+mn-ea"/>
                  <a:cs typeface="+mn-cs"/>
                </a:rPr>
                <a:t>Social Vulnerability Index</a:t>
              </a:r>
            </a:p>
          </p:txBody>
        </p:sp>
      </p:grpSp>
      <p:sp>
        <p:nvSpPr>
          <p:cNvPr id="43" name="Rectangle: Rounded Corners 42">
            <a:extLst>
              <a:ext uri="{FF2B5EF4-FFF2-40B4-BE49-F238E27FC236}">
                <a16:creationId xmlns:a16="http://schemas.microsoft.com/office/drawing/2014/main" id="{503C46C6-7FC0-40C7-8E8D-E617F674C786}"/>
              </a:ext>
            </a:extLst>
          </p:cNvPr>
          <p:cNvSpPr/>
          <p:nvPr/>
        </p:nvSpPr>
        <p:spPr>
          <a:xfrm>
            <a:off x="1703578" y="5485116"/>
            <a:ext cx="2298950" cy="497359"/>
          </a:xfrm>
          <a:prstGeom prst="roundRect">
            <a:avLst/>
          </a:prstGeom>
          <a:solidFill>
            <a:srgbClr val="0A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Univers Condensed"/>
                <a:ea typeface="+mn-ea"/>
                <a:cs typeface="+mn-cs"/>
              </a:rPr>
              <a:t>EPA Environmental Justice Dashboard</a:t>
            </a:r>
          </a:p>
        </p:txBody>
      </p:sp>
      <p:grpSp>
        <p:nvGrpSpPr>
          <p:cNvPr id="44" name="Group 43">
            <a:extLst>
              <a:ext uri="{FF2B5EF4-FFF2-40B4-BE49-F238E27FC236}">
                <a16:creationId xmlns:a16="http://schemas.microsoft.com/office/drawing/2014/main" id="{03010E99-B5D8-45F8-A46E-C5E145EC2BBB}"/>
              </a:ext>
            </a:extLst>
          </p:cNvPr>
          <p:cNvGrpSpPr/>
          <p:nvPr/>
        </p:nvGrpSpPr>
        <p:grpSpPr>
          <a:xfrm>
            <a:off x="4936278" y="2312929"/>
            <a:ext cx="2259733" cy="759587"/>
            <a:chOff x="2990390" y="1788744"/>
            <a:chExt cx="2783884" cy="935775"/>
          </a:xfrm>
        </p:grpSpPr>
        <p:pic>
          <p:nvPicPr>
            <p:cNvPr id="45" name="Picture 4" descr="CalEnviroScreen Logo">
              <a:extLst>
                <a:ext uri="{FF2B5EF4-FFF2-40B4-BE49-F238E27FC236}">
                  <a16:creationId xmlns:a16="http://schemas.microsoft.com/office/drawing/2014/main" id="{491AD6DB-CC0E-4331-9B6D-C8EE2C1857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390" y="1788744"/>
              <a:ext cx="2783884" cy="869964"/>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6" descr="OEHHA California Office of Environmental Health Hazard Assessment home page">
              <a:extLst>
                <a:ext uri="{FF2B5EF4-FFF2-40B4-BE49-F238E27FC236}">
                  <a16:creationId xmlns:a16="http://schemas.microsoft.com/office/drawing/2014/main" id="{FD07905F-A36D-4CC0-BE03-7DD245D11DD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11540" y="2308610"/>
              <a:ext cx="1328112" cy="415909"/>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08DA196A-A26B-4233-BDD2-326C232A1283}"/>
              </a:ext>
            </a:extLst>
          </p:cNvPr>
          <p:cNvGrpSpPr/>
          <p:nvPr/>
        </p:nvGrpSpPr>
        <p:grpSpPr>
          <a:xfrm>
            <a:off x="5102427" y="3155794"/>
            <a:ext cx="1887680" cy="945372"/>
            <a:chOff x="2556789" y="2794341"/>
            <a:chExt cx="2712669" cy="1358537"/>
          </a:xfrm>
        </p:grpSpPr>
        <p:pic>
          <p:nvPicPr>
            <p:cNvPr id="48" name="Picture 47">
              <a:extLst>
                <a:ext uri="{FF2B5EF4-FFF2-40B4-BE49-F238E27FC236}">
                  <a16:creationId xmlns:a16="http://schemas.microsoft.com/office/drawing/2014/main" id="{7E66F153-7E3F-427D-B18C-902B6865AD73}"/>
                </a:ext>
              </a:extLst>
            </p:cNvPr>
            <p:cNvPicPr>
              <a:picLocks noChangeAspect="1"/>
            </p:cNvPicPr>
            <p:nvPr/>
          </p:nvPicPr>
          <p:blipFill>
            <a:blip r:embed="rId8"/>
            <a:stretch>
              <a:fillRect/>
            </a:stretch>
          </p:blipFill>
          <p:spPr>
            <a:xfrm>
              <a:off x="2556789" y="2794341"/>
              <a:ext cx="2712669" cy="1358537"/>
            </a:xfrm>
            <a:prstGeom prst="roundRect">
              <a:avLst/>
            </a:prstGeom>
          </p:spPr>
        </p:pic>
        <p:pic>
          <p:nvPicPr>
            <p:cNvPr id="49" name="Picture 8" descr="Community Engagement, Environmental Justice &amp; Health ">
              <a:extLst>
                <a:ext uri="{FF2B5EF4-FFF2-40B4-BE49-F238E27FC236}">
                  <a16:creationId xmlns:a16="http://schemas.microsoft.com/office/drawing/2014/main" id="{60DFEFA7-7CBC-4B20-8D28-A5649A06DF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03598" y="3119569"/>
              <a:ext cx="689668" cy="68966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C1285E8-4270-4E84-9045-45014970D336}"/>
                </a:ext>
              </a:extLst>
            </p:cNvPr>
            <p:cNvSpPr txBox="1"/>
            <p:nvPr/>
          </p:nvSpPr>
          <p:spPr>
            <a:xfrm>
              <a:off x="3558817" y="3150347"/>
              <a:ext cx="1365008" cy="6634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Maryland EJ Screen</a:t>
              </a:r>
            </a:p>
          </p:txBody>
        </p:sp>
      </p:grpSp>
      <p:grpSp>
        <p:nvGrpSpPr>
          <p:cNvPr id="51" name="Group 50">
            <a:extLst>
              <a:ext uri="{FF2B5EF4-FFF2-40B4-BE49-F238E27FC236}">
                <a16:creationId xmlns:a16="http://schemas.microsoft.com/office/drawing/2014/main" id="{716B70E8-334D-47DC-85C2-B8A32B9E4B6E}"/>
              </a:ext>
            </a:extLst>
          </p:cNvPr>
          <p:cNvGrpSpPr/>
          <p:nvPr/>
        </p:nvGrpSpPr>
        <p:grpSpPr>
          <a:xfrm>
            <a:off x="5219595" y="4165585"/>
            <a:ext cx="1693097" cy="743318"/>
            <a:chOff x="3025997" y="4294441"/>
            <a:chExt cx="2712669" cy="1190940"/>
          </a:xfrm>
        </p:grpSpPr>
        <p:pic>
          <p:nvPicPr>
            <p:cNvPr id="52" name="Picture 10">
              <a:extLst>
                <a:ext uri="{FF2B5EF4-FFF2-40B4-BE49-F238E27FC236}">
                  <a16:creationId xmlns:a16="http://schemas.microsoft.com/office/drawing/2014/main" id="{2F1C01C3-5749-440F-8ED2-FFB1369BC6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5997" y="4487727"/>
              <a:ext cx="732704" cy="732704"/>
            </a:xfrm>
            <a:prstGeom prst="roundRect">
              <a:avLst/>
            </a:prstGeom>
            <a:noFill/>
            <a:extLst>
              <a:ext uri="{909E8E84-426E-40DD-AFC4-6F175D3DCCD1}">
                <a14:hiddenFill xmlns:a14="http://schemas.microsoft.com/office/drawing/2010/main">
                  <a:solidFill>
                    <a:srgbClr val="FFFFFF"/>
                  </a:solidFill>
                </a14:hiddenFill>
              </a:ext>
            </a:extLst>
          </p:spPr>
        </p:pic>
        <p:pic>
          <p:nvPicPr>
            <p:cNvPr id="53" name="Picture 12" descr="interactive mapping tool">
              <a:extLst>
                <a:ext uri="{FF2B5EF4-FFF2-40B4-BE49-F238E27FC236}">
                  <a16:creationId xmlns:a16="http://schemas.microsoft.com/office/drawing/2014/main" id="{79873EAC-9853-4872-A476-C0B0F54C5AD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0986" y="4294441"/>
              <a:ext cx="1887680" cy="1190940"/>
            </a:xfrm>
            <a:prstGeom prst="round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D568AD93-6F59-497F-95C0-C029180D8496}"/>
              </a:ext>
            </a:extLst>
          </p:cNvPr>
          <p:cNvSpPr txBox="1"/>
          <p:nvPr/>
        </p:nvSpPr>
        <p:spPr>
          <a:xfrm>
            <a:off x="5239810" y="4281871"/>
            <a:ext cx="21348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New Jersey </a:t>
            </a:r>
            <a:br>
              <a:rPr kumimoji="0" lang="en-US" sz="1200" b="1" i="0" u="none" strike="noStrike" kern="1200" cap="none" spc="0" normalizeH="0" baseline="0" noProof="0" dirty="0">
                <a:ln>
                  <a:noFill/>
                </a:ln>
                <a:solidFill>
                  <a:prstClr val="black"/>
                </a:solidFill>
                <a:effectLst/>
                <a:uLnTx/>
                <a:uFillTx/>
                <a:latin typeface="Univers Condensed"/>
                <a:ea typeface="+mn-ea"/>
                <a:cs typeface="+mn-cs"/>
              </a:rPr>
            </a:b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EJ Mapping Tool</a:t>
            </a:r>
          </a:p>
        </p:txBody>
      </p:sp>
      <p:grpSp>
        <p:nvGrpSpPr>
          <p:cNvPr id="55" name="Group 54">
            <a:extLst>
              <a:ext uri="{FF2B5EF4-FFF2-40B4-BE49-F238E27FC236}">
                <a16:creationId xmlns:a16="http://schemas.microsoft.com/office/drawing/2014/main" id="{D0E0D9E6-C4FC-48F4-805A-134BF30C7411}"/>
              </a:ext>
            </a:extLst>
          </p:cNvPr>
          <p:cNvGrpSpPr/>
          <p:nvPr/>
        </p:nvGrpSpPr>
        <p:grpSpPr>
          <a:xfrm>
            <a:off x="5008399" y="5025649"/>
            <a:ext cx="2075735" cy="968805"/>
            <a:chOff x="3088221" y="5491352"/>
            <a:chExt cx="2650446" cy="1237038"/>
          </a:xfrm>
        </p:grpSpPr>
        <p:pic>
          <p:nvPicPr>
            <p:cNvPr id="56" name="Picture 55">
              <a:extLst>
                <a:ext uri="{FF2B5EF4-FFF2-40B4-BE49-F238E27FC236}">
                  <a16:creationId xmlns:a16="http://schemas.microsoft.com/office/drawing/2014/main" id="{D36E6359-22E5-44B7-83B6-C097F17EC6BF}"/>
                </a:ext>
              </a:extLst>
            </p:cNvPr>
            <p:cNvPicPr>
              <a:picLocks noChangeAspect="1"/>
            </p:cNvPicPr>
            <p:nvPr/>
          </p:nvPicPr>
          <p:blipFill>
            <a:blip r:embed="rId12"/>
            <a:stretch>
              <a:fillRect/>
            </a:stretch>
          </p:blipFill>
          <p:spPr>
            <a:xfrm>
              <a:off x="3088221" y="5491352"/>
              <a:ext cx="2650446" cy="1237038"/>
            </a:xfrm>
            <a:prstGeom prst="roundRect">
              <a:avLst/>
            </a:prstGeom>
          </p:spPr>
        </p:pic>
        <p:sp>
          <p:nvSpPr>
            <p:cNvPr id="57" name="TextBox 56">
              <a:extLst>
                <a:ext uri="{FF2B5EF4-FFF2-40B4-BE49-F238E27FC236}">
                  <a16:creationId xmlns:a16="http://schemas.microsoft.com/office/drawing/2014/main" id="{A9FE9B2A-5935-4A0C-A71A-92250E11B45A}"/>
                </a:ext>
              </a:extLst>
            </p:cNvPr>
            <p:cNvSpPr txBox="1"/>
            <p:nvPr/>
          </p:nvSpPr>
          <p:spPr>
            <a:xfrm>
              <a:off x="3441949" y="5631861"/>
              <a:ext cx="2134816" cy="913076"/>
            </a:xfrm>
            <a:prstGeom prst="round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Washington Tracking Network Information by Location Tool</a:t>
              </a:r>
            </a:p>
          </p:txBody>
        </p:sp>
      </p:grpSp>
      <p:pic>
        <p:nvPicPr>
          <p:cNvPr id="58" name="Picture 57">
            <a:extLst>
              <a:ext uri="{FF2B5EF4-FFF2-40B4-BE49-F238E27FC236}">
                <a16:creationId xmlns:a16="http://schemas.microsoft.com/office/drawing/2014/main" id="{43E7A935-AE3D-4F57-9B95-021F95AACB3C}"/>
              </a:ext>
            </a:extLst>
          </p:cNvPr>
          <p:cNvPicPr>
            <a:picLocks noChangeAspect="1"/>
          </p:cNvPicPr>
          <p:nvPr/>
        </p:nvPicPr>
        <p:blipFill>
          <a:blip r:embed="rId13"/>
          <a:stretch>
            <a:fillRect/>
          </a:stretch>
        </p:blipFill>
        <p:spPr>
          <a:xfrm>
            <a:off x="7826214" y="4225482"/>
            <a:ext cx="2263952" cy="1703043"/>
          </a:xfrm>
          <a:prstGeom prst="roundRect">
            <a:avLst/>
          </a:prstGeom>
        </p:spPr>
      </p:pic>
      <p:pic>
        <p:nvPicPr>
          <p:cNvPr id="59" name="Picture 58">
            <a:extLst>
              <a:ext uri="{FF2B5EF4-FFF2-40B4-BE49-F238E27FC236}">
                <a16:creationId xmlns:a16="http://schemas.microsoft.com/office/drawing/2014/main" id="{878F5BAC-0C55-4B7D-AFD6-54241DCB2FEC}"/>
              </a:ext>
            </a:extLst>
          </p:cNvPr>
          <p:cNvPicPr>
            <a:picLocks noChangeAspect="1"/>
          </p:cNvPicPr>
          <p:nvPr/>
        </p:nvPicPr>
        <p:blipFill>
          <a:blip r:embed="rId14"/>
          <a:stretch>
            <a:fillRect/>
          </a:stretch>
        </p:blipFill>
        <p:spPr>
          <a:xfrm>
            <a:off x="7826214" y="2312929"/>
            <a:ext cx="2259733" cy="1805395"/>
          </a:xfrm>
          <a:prstGeom prst="roundRect">
            <a:avLst/>
          </a:prstGeom>
        </p:spPr>
      </p:pic>
      <p:sp>
        <p:nvSpPr>
          <p:cNvPr id="60" name="TextBox 59">
            <a:extLst>
              <a:ext uri="{FF2B5EF4-FFF2-40B4-BE49-F238E27FC236}">
                <a16:creationId xmlns:a16="http://schemas.microsoft.com/office/drawing/2014/main" id="{7604C646-6A5A-447C-BE3B-A8B38C925A91}"/>
              </a:ext>
            </a:extLst>
          </p:cNvPr>
          <p:cNvSpPr txBox="1"/>
          <p:nvPr/>
        </p:nvSpPr>
        <p:spPr>
          <a:xfrm>
            <a:off x="8177561" y="3108410"/>
            <a:ext cx="20784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HGB </a:t>
            </a:r>
            <a:r>
              <a:rPr kumimoji="0" lang="en-US" sz="1600" b="1" i="0" u="none" strike="noStrike" kern="1200" cap="none" spc="0" normalizeH="0" baseline="0" noProof="0" dirty="0" err="1">
                <a:ln>
                  <a:noFill/>
                </a:ln>
                <a:solidFill>
                  <a:prstClr val="black"/>
                </a:solidFill>
                <a:effectLst/>
                <a:uLnTx/>
                <a:uFillTx/>
                <a:latin typeface="Univers Condensed"/>
                <a:ea typeface="+mn-ea"/>
                <a:cs typeface="+mn-cs"/>
              </a:rPr>
              <a:t>EnviroScreen</a:t>
            </a:r>
            <a:endParaRPr kumimoji="0" lang="en-US" sz="1600" b="1" i="0" u="none" strike="noStrike" kern="1200" cap="none" spc="0" normalizeH="0" baseline="0" noProof="0" dirty="0">
              <a:ln>
                <a:noFill/>
              </a:ln>
              <a:solidFill>
                <a:prstClr val="black"/>
              </a:solidFill>
              <a:effectLst/>
              <a:uLnTx/>
              <a:uFillTx/>
              <a:latin typeface="Univers Condensed"/>
              <a:ea typeface="+mn-ea"/>
              <a:cs typeface="+mn-cs"/>
            </a:endParaRPr>
          </a:p>
        </p:txBody>
      </p:sp>
      <p:sp>
        <p:nvSpPr>
          <p:cNvPr id="61" name="TextBox 60">
            <a:extLst>
              <a:ext uri="{FF2B5EF4-FFF2-40B4-BE49-F238E27FC236}">
                <a16:creationId xmlns:a16="http://schemas.microsoft.com/office/drawing/2014/main" id="{D5F26A49-5139-4329-9B3E-4CF9E2085025}"/>
              </a:ext>
            </a:extLst>
          </p:cNvPr>
          <p:cNvSpPr txBox="1"/>
          <p:nvPr/>
        </p:nvSpPr>
        <p:spPr>
          <a:xfrm>
            <a:off x="8204869" y="4966414"/>
            <a:ext cx="20238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Cuyahoga County</a:t>
            </a:r>
          </a:p>
        </p:txBody>
      </p:sp>
    </p:spTree>
    <p:extLst>
      <p:ext uri="{BB962C8B-B14F-4D97-AF65-F5344CB8AC3E}">
        <p14:creationId xmlns:p14="http://schemas.microsoft.com/office/powerpoint/2010/main" val="447210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72EC-29F6-47B8-9595-866CA4FDAADE}"/>
              </a:ext>
            </a:extLst>
          </p:cNvPr>
          <p:cNvSpPr>
            <a:spLocks noGrp="1"/>
          </p:cNvSpPr>
          <p:nvPr>
            <p:ph type="title"/>
          </p:nvPr>
        </p:nvSpPr>
        <p:spPr/>
        <p:txBody>
          <a:bodyPr/>
          <a:lstStyle/>
          <a:p>
            <a:r>
              <a:rPr lang="en-US" dirty="0"/>
              <a:t>LIMITATIONS of Existing EJ Screen</a:t>
            </a:r>
          </a:p>
        </p:txBody>
      </p:sp>
      <p:graphicFrame>
        <p:nvGraphicFramePr>
          <p:cNvPr id="6" name="Content Placeholder 5">
            <a:extLst>
              <a:ext uri="{FF2B5EF4-FFF2-40B4-BE49-F238E27FC236}">
                <a16:creationId xmlns:a16="http://schemas.microsoft.com/office/drawing/2014/main" id="{C397A645-49BA-43F2-9564-EEC804B3D966}"/>
              </a:ext>
            </a:extLst>
          </p:cNvPr>
          <p:cNvGraphicFramePr>
            <a:graphicFrameLocks noGrp="1"/>
          </p:cNvGraphicFramePr>
          <p:nvPr>
            <p:ph idx="1"/>
            <p:extLst>
              <p:ext uri="{D42A27DB-BD31-4B8C-83A1-F6EECF244321}">
                <p14:modId xmlns:p14="http://schemas.microsoft.com/office/powerpoint/2010/main" val="2622418672"/>
              </p:ext>
            </p:extLst>
          </p:nvPr>
        </p:nvGraphicFramePr>
        <p:xfrm>
          <a:off x="700088" y="1854200"/>
          <a:ext cx="5230812" cy="4075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Map&#10;&#10;Description automatically generated">
            <a:extLst>
              <a:ext uri="{FF2B5EF4-FFF2-40B4-BE49-F238E27FC236}">
                <a16:creationId xmlns:a16="http://schemas.microsoft.com/office/drawing/2014/main" id="{C9D69C3F-0E0B-4A0F-A909-683DA344290B}"/>
              </a:ext>
            </a:extLst>
          </p:cNvPr>
          <p:cNvPicPr>
            <a:picLocks noChangeAspect="1"/>
          </p:cNvPicPr>
          <p:nvPr/>
        </p:nvPicPr>
        <p:blipFill rotWithShape="1">
          <a:blip r:embed="rId8"/>
          <a:srcRect l="920" t="58" r="21780" b="140"/>
          <a:stretch/>
        </p:blipFill>
        <p:spPr>
          <a:xfrm>
            <a:off x="5930900" y="1821700"/>
            <a:ext cx="5359400" cy="3741649"/>
          </a:xfrm>
          <a:prstGeom prst="roundRect">
            <a:avLst>
              <a:gd name="adj" fmla="val 7319"/>
            </a:avLst>
          </a:prstGeom>
        </p:spPr>
      </p:pic>
    </p:spTree>
    <p:extLst>
      <p:ext uri="{BB962C8B-B14F-4D97-AF65-F5344CB8AC3E}">
        <p14:creationId xmlns:p14="http://schemas.microsoft.com/office/powerpoint/2010/main" val="97115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1439-E0C5-4F24-A3DD-7D00EEE10C5F}"/>
              </a:ext>
            </a:extLst>
          </p:cNvPr>
          <p:cNvSpPr>
            <a:spLocks noGrp="1"/>
          </p:cNvSpPr>
          <p:nvPr>
            <p:ph type="title"/>
          </p:nvPr>
        </p:nvSpPr>
        <p:spPr/>
        <p:txBody>
          <a:bodyPr/>
          <a:lstStyle/>
          <a:p>
            <a:r>
              <a:rPr lang="en-US" sz="4400" dirty="0"/>
              <a:t>Widespread Interest</a:t>
            </a:r>
            <a:r>
              <a:rPr lang="en-US" dirty="0"/>
              <a:t>	</a:t>
            </a:r>
          </a:p>
        </p:txBody>
      </p:sp>
      <p:sp>
        <p:nvSpPr>
          <p:cNvPr id="3" name="Content Placeholder 2">
            <a:extLst>
              <a:ext uri="{FF2B5EF4-FFF2-40B4-BE49-F238E27FC236}">
                <a16:creationId xmlns:a16="http://schemas.microsoft.com/office/drawing/2014/main" id="{D5030C9F-6A82-4C0B-A4B9-19375B11DE2F}"/>
              </a:ext>
            </a:extLst>
          </p:cNvPr>
          <p:cNvSpPr>
            <a:spLocks noGrp="1"/>
          </p:cNvSpPr>
          <p:nvPr>
            <p:ph idx="1"/>
          </p:nvPr>
        </p:nvSpPr>
        <p:spPr>
          <a:xfrm>
            <a:off x="838200" y="1384300"/>
            <a:ext cx="5623694" cy="4792663"/>
          </a:xfrm>
        </p:spPr>
        <p:txBody>
          <a:bodyPr>
            <a:normAutofit fontScale="92500" lnSpcReduction="20000"/>
          </a:bodyPr>
          <a:lstStyle/>
          <a:p>
            <a:r>
              <a:rPr lang="en-US" dirty="0"/>
              <a:t>Biden EOs:</a:t>
            </a:r>
          </a:p>
          <a:p>
            <a:pPr lvl="1"/>
            <a:r>
              <a:rPr lang="en-US" dirty="0"/>
              <a:t>Tackling the Climate Crisis at Home and Abroad</a:t>
            </a:r>
          </a:p>
          <a:p>
            <a:pPr lvl="1"/>
            <a:r>
              <a:rPr lang="en-US" dirty="0"/>
              <a:t>Justice40</a:t>
            </a:r>
          </a:p>
          <a:p>
            <a:pPr lvl="1"/>
            <a:r>
              <a:rPr lang="en-US" dirty="0"/>
              <a:t>Expanding EJ Screening tools</a:t>
            </a:r>
          </a:p>
          <a:p>
            <a:r>
              <a:rPr lang="en-US" dirty="0"/>
              <a:t>NOAA, EPA exploring these areas</a:t>
            </a:r>
          </a:p>
          <a:p>
            <a:pPr lvl="1"/>
            <a:r>
              <a:rPr lang="en-US" dirty="0"/>
              <a:t>Recent EPA report: </a:t>
            </a:r>
            <a:r>
              <a:rPr lang="en-US" sz="1600" dirty="0">
                <a:hlinkClick r:id="rId3">
                  <a:extLst>
                    <a:ext uri="{A12FA001-AC4F-418D-AE19-62706E023703}">
                      <ahyp:hlinkClr xmlns:ahyp="http://schemas.microsoft.com/office/drawing/2018/hyperlinkcolor" val="tx"/>
                    </a:ext>
                  </a:extLst>
                </a:hlinkClick>
              </a:rPr>
              <a:t>https://www.epa.gov/cira/social-vulnerability-report</a:t>
            </a:r>
            <a:endParaRPr lang="en-US" sz="1600" dirty="0"/>
          </a:p>
          <a:p>
            <a:r>
              <a:rPr lang="en-US" dirty="0"/>
              <a:t>White House Environmental Justice Advisory Council (WHEJAC) recommendations</a:t>
            </a:r>
          </a:p>
          <a:p>
            <a:pPr lvl="1"/>
            <a:r>
              <a:rPr lang="en-US" sz="1600" dirty="0">
                <a:hlinkClick r:id="rId4">
                  <a:extLst>
                    <a:ext uri="{A12FA001-AC4F-418D-AE19-62706E023703}">
                      <ahyp:hlinkClr xmlns:ahyp="http://schemas.microsoft.com/office/drawing/2018/hyperlinkcolor" val="tx"/>
                    </a:ext>
                  </a:extLst>
                </a:hlinkClick>
              </a:rPr>
              <a:t>https://www.epa.gov/environmentaljustice/white-house-environmental-justice-advisory-council-final-recommendations</a:t>
            </a:r>
            <a:r>
              <a:rPr lang="en-US" sz="1600" dirty="0"/>
              <a:t> </a:t>
            </a:r>
          </a:p>
          <a:p>
            <a:pPr lvl="1"/>
            <a:endParaRPr lang="en-US" dirty="0"/>
          </a:p>
          <a:p>
            <a:pPr lvl="1"/>
            <a:endParaRPr lang="en-US" dirty="0"/>
          </a:p>
        </p:txBody>
      </p:sp>
      <p:pic>
        <p:nvPicPr>
          <p:cNvPr id="5" name="Picture 4">
            <a:extLst>
              <a:ext uri="{FF2B5EF4-FFF2-40B4-BE49-F238E27FC236}">
                <a16:creationId xmlns:a16="http://schemas.microsoft.com/office/drawing/2014/main" id="{A250EFBF-AF0D-4CEA-ADE4-C8B996A6D824}"/>
              </a:ext>
            </a:extLst>
          </p:cNvPr>
          <p:cNvPicPr>
            <a:picLocks noChangeAspect="1"/>
          </p:cNvPicPr>
          <p:nvPr/>
        </p:nvPicPr>
        <p:blipFill>
          <a:blip r:embed="rId5"/>
          <a:stretch>
            <a:fillRect/>
          </a:stretch>
        </p:blipFill>
        <p:spPr>
          <a:xfrm>
            <a:off x="6979795" y="1143000"/>
            <a:ext cx="4602605" cy="5225239"/>
          </a:xfrm>
          <a:prstGeom prst="rect">
            <a:avLst/>
          </a:prstGeom>
        </p:spPr>
      </p:pic>
    </p:spTree>
    <p:extLst>
      <p:ext uri="{BB962C8B-B14F-4D97-AF65-F5344CB8AC3E}">
        <p14:creationId xmlns:p14="http://schemas.microsoft.com/office/powerpoint/2010/main" val="3549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CFB8C17F-3891-3843-9EAE-1D38B8D4D54C}"/>
              </a:ext>
            </a:extLst>
          </p:cNvPr>
          <p:cNvGraphicFramePr/>
          <p:nvPr>
            <p:extLst>
              <p:ext uri="{D42A27DB-BD31-4B8C-83A1-F6EECF244321}">
                <p14:modId xmlns:p14="http://schemas.microsoft.com/office/powerpoint/2010/main" val="4081164077"/>
              </p:ext>
            </p:extLst>
          </p:nvPr>
        </p:nvGraphicFramePr>
        <p:xfrm>
          <a:off x="1545281" y="458687"/>
          <a:ext cx="9101437" cy="5940626"/>
        </p:xfrm>
        <a:graphic>
          <a:graphicData uri="http://schemas.openxmlformats.org/drawingml/2006/chart">
            <c:chart xmlns:c="http://schemas.openxmlformats.org/drawingml/2006/chart" xmlns:r="http://schemas.openxmlformats.org/officeDocument/2006/relationships" r:id="rId3"/>
          </a:graphicData>
        </a:graphic>
      </p:graphicFrame>
      <p:sp>
        <p:nvSpPr>
          <p:cNvPr id="2" name="Line Callout 1 1">
            <a:extLst>
              <a:ext uri="{FF2B5EF4-FFF2-40B4-BE49-F238E27FC236}">
                <a16:creationId xmlns:a16="http://schemas.microsoft.com/office/drawing/2014/main" id="{687AA37D-7D69-3848-AF19-1AFD96283D1C}"/>
              </a:ext>
            </a:extLst>
          </p:cNvPr>
          <p:cNvSpPr/>
          <p:nvPr/>
        </p:nvSpPr>
        <p:spPr>
          <a:xfrm>
            <a:off x="647700" y="1155700"/>
            <a:ext cx="2400300" cy="1600200"/>
          </a:xfrm>
          <a:prstGeom prst="borderCallout1">
            <a:avLst>
              <a:gd name="adj1" fmla="val 48909"/>
              <a:gd name="adj2" fmla="val 101191"/>
              <a:gd name="adj3" fmla="val 62500"/>
              <a:gd name="adj4" fmla="val 142090"/>
            </a:avLst>
          </a:prstGeom>
          <a:ln w="76200" cmpd="dbl"/>
        </p:spPr>
        <p:style>
          <a:lnRef idx="3">
            <a:schemeClr val="accent1"/>
          </a:lnRef>
          <a:fillRef idx="0">
            <a:schemeClr val="accent1"/>
          </a:fillRef>
          <a:effectRef idx="2">
            <a:schemeClr val="accent1"/>
          </a:effectRef>
          <a:fontRef idx="minor">
            <a:schemeClr val="tx1"/>
          </a:fontRef>
        </p:style>
        <p:txBody>
          <a:bodyPr vertOverflow="clip" anchor="ctr"/>
          <a:lstStyle/>
          <a:p>
            <a:pPr algn="ctr"/>
            <a:r>
              <a:rPr lang="en-US" b="1" dirty="0">
                <a:solidFill>
                  <a:srgbClr val="173D9A"/>
                </a:solidFill>
              </a:rPr>
              <a:t>Existing baseline vulnerabilities that reduce resilience to climate change-related hazards</a:t>
            </a:r>
          </a:p>
        </p:txBody>
      </p:sp>
      <p:sp>
        <p:nvSpPr>
          <p:cNvPr id="5" name="Line Callout 1 4">
            <a:extLst>
              <a:ext uri="{FF2B5EF4-FFF2-40B4-BE49-F238E27FC236}">
                <a16:creationId xmlns:a16="http://schemas.microsoft.com/office/drawing/2014/main" id="{8AACD3E2-15CA-484F-B65E-5412ACC95EF1}"/>
              </a:ext>
            </a:extLst>
          </p:cNvPr>
          <p:cNvSpPr/>
          <p:nvPr/>
        </p:nvSpPr>
        <p:spPr>
          <a:xfrm>
            <a:off x="9143999" y="1155700"/>
            <a:ext cx="2400300" cy="1600200"/>
          </a:xfrm>
          <a:prstGeom prst="borderCallout1">
            <a:avLst>
              <a:gd name="adj1" fmla="val 48908"/>
              <a:gd name="adj2" fmla="val -1454"/>
              <a:gd name="adj3" fmla="val 60912"/>
              <a:gd name="adj4" fmla="val -42037"/>
            </a:avLst>
          </a:prstGeom>
          <a:ln w="76200" cmpd="dbl"/>
        </p:spPr>
        <p:style>
          <a:lnRef idx="3">
            <a:schemeClr val="accent6"/>
          </a:lnRef>
          <a:fillRef idx="0">
            <a:schemeClr val="accent6"/>
          </a:fillRef>
          <a:effectRef idx="2">
            <a:schemeClr val="accent6"/>
          </a:effectRef>
          <a:fontRef idx="minor">
            <a:schemeClr val="tx1"/>
          </a:fontRef>
        </p:style>
        <p:txBody>
          <a:bodyPr anchor="ctr"/>
          <a:lstStyle/>
          <a:p>
            <a:pPr algn="ctr"/>
            <a:r>
              <a:rPr lang="en-US" b="1" dirty="0">
                <a:solidFill>
                  <a:schemeClr val="accent6"/>
                </a:solidFill>
              </a:rPr>
              <a:t>Projected direct and indirect impacts of climate change</a:t>
            </a:r>
          </a:p>
        </p:txBody>
      </p:sp>
      <p:sp>
        <p:nvSpPr>
          <p:cNvPr id="3" name="Rectangle 2">
            <a:extLst>
              <a:ext uri="{FF2B5EF4-FFF2-40B4-BE49-F238E27FC236}">
                <a16:creationId xmlns:a16="http://schemas.microsoft.com/office/drawing/2014/main" id="{CFC06D9F-65D8-B441-BC32-A50D77FD1ADF}"/>
              </a:ext>
            </a:extLst>
          </p:cNvPr>
          <p:cNvSpPr/>
          <p:nvPr/>
        </p:nvSpPr>
        <p:spPr>
          <a:xfrm>
            <a:off x="647700" y="3824555"/>
            <a:ext cx="2400300" cy="160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Census tract-level data where possible, with additional data at city/county/state-level. </a:t>
            </a:r>
          </a:p>
        </p:txBody>
      </p:sp>
      <p:sp>
        <p:nvSpPr>
          <p:cNvPr id="8" name="Rectangle 7">
            <a:extLst>
              <a:ext uri="{FF2B5EF4-FFF2-40B4-BE49-F238E27FC236}">
                <a16:creationId xmlns:a16="http://schemas.microsoft.com/office/drawing/2014/main" id="{11DBC075-6704-7044-A34E-5863383FF342}"/>
              </a:ext>
            </a:extLst>
          </p:cNvPr>
          <p:cNvSpPr/>
          <p:nvPr/>
        </p:nvSpPr>
        <p:spPr>
          <a:xfrm>
            <a:off x="9143999" y="3824555"/>
            <a:ext cx="2400300" cy="1600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Nation-wide scope where possible, with additional details at local level in partner communities.</a:t>
            </a:r>
          </a:p>
        </p:txBody>
      </p:sp>
    </p:spTree>
    <p:extLst>
      <p:ext uri="{BB962C8B-B14F-4D97-AF65-F5344CB8AC3E}">
        <p14:creationId xmlns:p14="http://schemas.microsoft.com/office/powerpoint/2010/main" val="37551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90536" y="355404"/>
            <a:ext cx="11091864" cy="685800"/>
          </a:xfrm>
        </p:spPr>
        <p:txBody>
          <a:bodyPr>
            <a:normAutofit/>
          </a:bodyPr>
          <a:lstStyle/>
          <a:p>
            <a:r>
              <a:rPr lang="en-US" dirty="0"/>
              <a:t>Baseline Vulnerability: Health</a:t>
            </a:r>
            <a:endParaRPr lang="en-US" sz="2400" dirty="0"/>
          </a:p>
        </p:txBody>
      </p:sp>
      <p:grpSp>
        <p:nvGrpSpPr>
          <p:cNvPr id="3" name="Group 2">
            <a:extLst>
              <a:ext uri="{FF2B5EF4-FFF2-40B4-BE49-F238E27FC236}">
                <a16:creationId xmlns:a16="http://schemas.microsoft.com/office/drawing/2014/main" id="{5DFEF898-239A-4860-993E-8C9FF29FCD38}"/>
              </a:ext>
            </a:extLst>
          </p:cNvPr>
          <p:cNvGrpSpPr/>
          <p:nvPr/>
        </p:nvGrpSpPr>
        <p:grpSpPr>
          <a:xfrm>
            <a:off x="490536" y="871538"/>
            <a:ext cx="10863264" cy="5586412"/>
            <a:chOff x="490536" y="871538"/>
            <a:chExt cx="10863264" cy="5586412"/>
          </a:xfrm>
        </p:grpSpPr>
        <p:sp>
          <p:nvSpPr>
            <p:cNvPr id="5" name="Rectangle 4">
              <a:extLst>
                <a:ext uri="{FF2B5EF4-FFF2-40B4-BE49-F238E27FC236}">
                  <a16:creationId xmlns:a16="http://schemas.microsoft.com/office/drawing/2014/main" id="{49E2D702-1DF8-4145-9CF7-F1461876BACC}"/>
                </a:ext>
              </a:extLst>
            </p:cNvPr>
            <p:cNvSpPr/>
            <p:nvPr/>
          </p:nvSpPr>
          <p:spPr>
            <a:xfrm>
              <a:off x="490536" y="871538"/>
              <a:ext cx="10863264" cy="5586412"/>
            </a:xfrm>
            <a:prstGeom prst="rect">
              <a:avLst/>
            </a:prstGeom>
            <a:noFill/>
            <a:ln>
              <a:solidFill>
                <a:schemeClr val="bg1"/>
              </a:solidFill>
            </a:ln>
          </p:spPr>
        </p:sp>
        <p:sp>
          <p:nvSpPr>
            <p:cNvPr id="8" name="Freeform: Shape 7">
              <a:extLst>
                <a:ext uri="{FF2B5EF4-FFF2-40B4-BE49-F238E27FC236}">
                  <a16:creationId xmlns:a16="http://schemas.microsoft.com/office/drawing/2014/main" id="{A896602C-1264-4490-BE3B-55400DE41769}"/>
                </a:ext>
              </a:extLst>
            </p:cNvPr>
            <p:cNvSpPr/>
            <p:nvPr/>
          </p:nvSpPr>
          <p:spPr>
            <a:xfrm>
              <a:off x="3515262" y="1444145"/>
              <a:ext cx="4692586"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237587" tIns="1701323" rIns="142715" bIns="2176170"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Chronic</a:t>
              </a:r>
              <a:r>
                <a:rPr lang="en-US" b="1" kern="1200" dirty="0">
                  <a:solidFill>
                    <a:schemeClr val="bg1"/>
                  </a:solidFill>
                </a:rPr>
                <a:t> </a:t>
              </a:r>
              <a:r>
                <a:rPr lang="en-US" kern="1200" dirty="0">
                  <a:solidFill>
                    <a:schemeClr val="bg1"/>
                  </a:solidFill>
                </a:rPr>
                <a:t>Diseases</a:t>
              </a:r>
            </a:p>
          </p:txBody>
        </p:sp>
        <p:sp>
          <p:nvSpPr>
            <p:cNvPr id="7" name="Freeform: Shape 6">
              <a:extLst>
                <a:ext uri="{FF2B5EF4-FFF2-40B4-BE49-F238E27FC236}">
                  <a16:creationId xmlns:a16="http://schemas.microsoft.com/office/drawing/2014/main" id="{793D65C7-7951-4D8D-886C-56341B60B24D}"/>
                </a:ext>
              </a:extLst>
            </p:cNvPr>
            <p:cNvSpPr/>
            <p:nvPr/>
          </p:nvSpPr>
          <p:spPr>
            <a:xfrm>
              <a:off x="3636487" y="1192756"/>
              <a:ext cx="4692586"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2418060" tIns="472313" rIns="1040452"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Infectious Diseases</a:t>
              </a:r>
            </a:p>
          </p:txBody>
        </p:sp>
        <p:sp>
          <p:nvSpPr>
            <p:cNvPr id="9" name="Freeform: Shape 8">
              <a:extLst>
                <a:ext uri="{FF2B5EF4-FFF2-40B4-BE49-F238E27FC236}">
                  <a16:creationId xmlns:a16="http://schemas.microsoft.com/office/drawing/2014/main" id="{CFCFFD78-4657-4BB9-B48F-8F07C4D25E2D}"/>
                </a:ext>
              </a:extLst>
            </p:cNvPr>
            <p:cNvSpPr/>
            <p:nvPr/>
          </p:nvSpPr>
          <p:spPr>
            <a:xfrm>
              <a:off x="3515262" y="1444145"/>
              <a:ext cx="4692586"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042062" tIns="2818606" rIns="472314" bIns="1030955" numCol="1" spcCol="1270" anchor="ctr" anchorCtr="0">
              <a:noAutofit/>
            </a:bodyPr>
            <a:lstStyle/>
            <a:p>
              <a:pPr lvl="0" algn="ctr" defTabSz="889000">
                <a:lnSpc>
                  <a:spcPct val="90000"/>
                </a:lnSpc>
                <a:spcBef>
                  <a:spcPct val="0"/>
                </a:spcBef>
                <a:spcAft>
                  <a:spcPct val="35000"/>
                </a:spcAft>
              </a:pPr>
              <a:r>
                <a:rPr lang="en-US" dirty="0">
                  <a:solidFill>
                    <a:schemeClr val="bg1"/>
                  </a:solidFill>
                </a:rPr>
                <a:t>Chronic Disease </a:t>
              </a:r>
              <a:r>
                <a:rPr lang="en-US" kern="1200" dirty="0">
                  <a:solidFill>
                    <a:schemeClr val="bg1"/>
                  </a:solidFill>
                </a:rPr>
                <a:t>Prevention</a:t>
              </a:r>
            </a:p>
          </p:txBody>
        </p:sp>
        <p:sp>
          <p:nvSpPr>
            <p:cNvPr id="11" name="Freeform: Shape 10">
              <a:extLst>
                <a:ext uri="{FF2B5EF4-FFF2-40B4-BE49-F238E27FC236}">
                  <a16:creationId xmlns:a16="http://schemas.microsoft.com/office/drawing/2014/main" id="{2416561B-9642-42D6-8670-00D467CF211C}"/>
                </a:ext>
              </a:extLst>
            </p:cNvPr>
            <p:cNvSpPr/>
            <p:nvPr/>
          </p:nvSpPr>
          <p:spPr>
            <a:xfrm>
              <a:off x="3515262" y="1444145"/>
              <a:ext cx="4692586"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743222" tIns="3712432" rIns="1743222" bIns="137129"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Overall Physical Health</a:t>
              </a:r>
            </a:p>
          </p:txBody>
        </p:sp>
        <p:sp>
          <p:nvSpPr>
            <p:cNvPr id="14" name="Freeform: Shape 13">
              <a:extLst>
                <a:ext uri="{FF2B5EF4-FFF2-40B4-BE49-F238E27FC236}">
                  <a16:creationId xmlns:a16="http://schemas.microsoft.com/office/drawing/2014/main" id="{B9E118D2-BDBA-421C-B88F-D81C6DF3B21F}"/>
                </a:ext>
              </a:extLst>
            </p:cNvPr>
            <p:cNvSpPr/>
            <p:nvPr/>
          </p:nvSpPr>
          <p:spPr>
            <a:xfrm>
              <a:off x="3515262" y="1444145"/>
              <a:ext cx="4692586"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72313" tIns="2818606" rIns="3042063" bIns="1030955"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Child Health</a:t>
              </a:r>
            </a:p>
          </p:txBody>
        </p:sp>
        <p:sp>
          <p:nvSpPr>
            <p:cNvPr id="17" name="Freeform: Shape 16">
              <a:extLst>
                <a:ext uri="{FF2B5EF4-FFF2-40B4-BE49-F238E27FC236}">
                  <a16:creationId xmlns:a16="http://schemas.microsoft.com/office/drawing/2014/main" id="{B398BBA8-E26C-4F77-AC97-D1A1722437B1}"/>
                </a:ext>
              </a:extLst>
            </p:cNvPr>
            <p:cNvSpPr/>
            <p:nvPr/>
          </p:nvSpPr>
          <p:spPr>
            <a:xfrm>
              <a:off x="3515262" y="1444145"/>
              <a:ext cx="4692586"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2715" tIns="1701323" rIns="3237587" bIns="2176170" numCol="1" spcCol="1270" anchor="ctr" anchorCtr="0">
              <a:noAutofit/>
            </a:bodyPr>
            <a:lstStyle/>
            <a:p>
              <a:pPr lvl="0" algn="ctr" defTabSz="889000">
                <a:lnSpc>
                  <a:spcPct val="90000"/>
                </a:lnSpc>
                <a:spcBef>
                  <a:spcPct val="0"/>
                </a:spcBef>
                <a:spcAft>
                  <a:spcPct val="35000"/>
                </a:spcAft>
              </a:pPr>
              <a:r>
                <a:rPr lang="en-US" kern="1200" dirty="0">
                  <a:solidFill>
                    <a:schemeClr val="bg1"/>
                  </a:solidFill>
                </a:rPr>
                <a:t>Access to </a:t>
              </a:r>
              <a:r>
                <a:rPr lang="en-US" dirty="0">
                  <a:solidFill>
                    <a:schemeClr val="bg1"/>
                  </a:solidFill>
                </a:rPr>
                <a:t>Care</a:t>
              </a:r>
              <a:endParaRPr lang="en-US" kern="1200" dirty="0">
                <a:solidFill>
                  <a:schemeClr val="bg1"/>
                </a:solidFill>
              </a:endParaRPr>
            </a:p>
          </p:txBody>
        </p:sp>
        <p:sp>
          <p:nvSpPr>
            <p:cNvPr id="18" name="Freeform: Shape 17">
              <a:extLst>
                <a:ext uri="{FF2B5EF4-FFF2-40B4-BE49-F238E27FC236}">
                  <a16:creationId xmlns:a16="http://schemas.microsoft.com/office/drawing/2014/main" id="{764175ED-D5B2-45A5-96FA-51C0F9C90DD9}"/>
                </a:ext>
              </a:extLst>
            </p:cNvPr>
            <p:cNvSpPr/>
            <p:nvPr/>
          </p:nvSpPr>
          <p:spPr>
            <a:xfrm>
              <a:off x="3515262" y="1444145"/>
              <a:ext cx="4692586"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042127" tIns="472313" rIns="2416385"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Mental Health &amp; Deaths of Despair</a:t>
              </a:r>
            </a:p>
          </p:txBody>
        </p:sp>
      </p:gr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696202" y="1943504"/>
            <a:ext cx="121005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906254" y="1251006"/>
            <a:ext cx="2611440"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COVID deaths</a:t>
            </a:r>
          </a:p>
          <a:p>
            <a:pPr marL="285750" indent="-285750">
              <a:buFont typeface="Arial" panose="020B0604020202020204" pitchFamily="34" charset="0"/>
              <a:buChar char="•"/>
            </a:pPr>
            <a:r>
              <a:rPr lang="en-US" sz="1400" dirty="0"/>
              <a:t>Hepatitis</a:t>
            </a:r>
          </a:p>
          <a:p>
            <a:pPr marL="285750" indent="-285750">
              <a:buFont typeface="Arial" panose="020B0604020202020204" pitchFamily="34" charset="0"/>
              <a:buChar char="•"/>
            </a:pPr>
            <a:r>
              <a:rPr lang="en-US" sz="1400" dirty="0"/>
              <a:t>HIV</a:t>
            </a:r>
          </a:p>
          <a:p>
            <a:pPr marL="285750" indent="-285750">
              <a:buFont typeface="Arial" panose="020B0604020202020204" pitchFamily="34" charset="0"/>
              <a:buChar char="•"/>
            </a:pPr>
            <a:r>
              <a:rPr lang="en-US" sz="1400" dirty="0"/>
              <a:t>Chlamydia</a:t>
            </a:r>
          </a:p>
          <a:p>
            <a:pPr marL="285750" indent="-285750">
              <a:buFont typeface="Arial" panose="020B0604020202020204" pitchFamily="34" charset="0"/>
              <a:buChar char="•"/>
            </a:pPr>
            <a:r>
              <a:rPr lang="en-US" sz="1400" dirty="0"/>
              <a:t>Gonorrhea</a:t>
            </a:r>
          </a:p>
          <a:p>
            <a:pPr marL="285750" indent="-285750">
              <a:buFont typeface="Arial" panose="020B0604020202020204" pitchFamily="34" charset="0"/>
              <a:buChar char="•"/>
            </a:pPr>
            <a:r>
              <a:rPr lang="en-US" sz="1400" dirty="0" err="1"/>
              <a:t>Syphillis</a:t>
            </a:r>
            <a:endParaRPr lang="en-US" dirty="0"/>
          </a:p>
        </p:txBody>
      </p:sp>
      <p:sp>
        <p:nvSpPr>
          <p:cNvPr id="12" name="TextBox 11">
            <a:extLst>
              <a:ext uri="{FF2B5EF4-FFF2-40B4-BE49-F238E27FC236}">
                <a16:creationId xmlns:a16="http://schemas.microsoft.com/office/drawing/2014/main" id="{B5690872-D88A-8943-9AB7-381DD4F95167}"/>
              </a:ext>
            </a:extLst>
          </p:cNvPr>
          <p:cNvSpPr txBox="1"/>
          <p:nvPr/>
        </p:nvSpPr>
        <p:spPr>
          <a:xfrm>
            <a:off x="8906254" y="2670230"/>
            <a:ext cx="2611440" cy="1600438"/>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Asthma</a:t>
            </a:r>
          </a:p>
          <a:p>
            <a:pPr marL="285750" indent="-285750">
              <a:buFont typeface="Arial" panose="020B0604020202020204" pitchFamily="34" charset="0"/>
              <a:buChar char="•"/>
            </a:pPr>
            <a:r>
              <a:rPr lang="en-US" sz="1400" dirty="0"/>
              <a:t>Stroke</a:t>
            </a:r>
          </a:p>
          <a:p>
            <a:pPr marL="285750" indent="-285750">
              <a:buFont typeface="Arial" panose="020B0604020202020204" pitchFamily="34" charset="0"/>
              <a:buChar char="•"/>
            </a:pPr>
            <a:r>
              <a:rPr lang="en-US" sz="1400" dirty="0"/>
              <a:t>Chronic Obstructive Pulmonary Disease (COPD)</a:t>
            </a:r>
          </a:p>
          <a:p>
            <a:pPr marL="285750" indent="-285750">
              <a:buFont typeface="Arial" panose="020B0604020202020204" pitchFamily="34" charset="0"/>
              <a:buChar char="•"/>
            </a:pPr>
            <a:r>
              <a:rPr lang="en-US" sz="1400" dirty="0"/>
              <a:t>Heart Disease</a:t>
            </a:r>
          </a:p>
          <a:p>
            <a:pPr marL="285750" indent="-285750">
              <a:buFont typeface="Arial" panose="020B0604020202020204" pitchFamily="34" charset="0"/>
              <a:buChar char="•"/>
            </a:pPr>
            <a:r>
              <a:rPr lang="en-US" sz="1400" dirty="0"/>
              <a:t>Cancer</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8051799" y="3470449"/>
            <a:ext cx="85445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7439186" y="5536005"/>
            <a:ext cx="1467069"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906255" y="4304898"/>
            <a:ext cx="2611440" cy="2462213"/>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High Blood Pressure</a:t>
            </a:r>
          </a:p>
          <a:p>
            <a:pPr marL="285750" indent="-285750">
              <a:buFont typeface="Arial" panose="020B0604020202020204" pitchFamily="34" charset="0"/>
              <a:buChar char="•"/>
            </a:pPr>
            <a:r>
              <a:rPr lang="en-US" sz="1400" dirty="0"/>
              <a:t>High Cholesterol</a:t>
            </a:r>
          </a:p>
          <a:p>
            <a:pPr marL="285750" indent="-285750">
              <a:buFont typeface="Arial" panose="020B0604020202020204" pitchFamily="34" charset="0"/>
              <a:buChar char="•"/>
            </a:pPr>
            <a:r>
              <a:rPr lang="en-US" sz="1400" dirty="0"/>
              <a:t>Routine Doctor Visit</a:t>
            </a:r>
          </a:p>
          <a:p>
            <a:pPr marL="285750" indent="-285750">
              <a:buFont typeface="Arial" panose="020B0604020202020204" pitchFamily="34" charset="0"/>
              <a:buChar char="•"/>
            </a:pPr>
            <a:r>
              <a:rPr lang="en-US" sz="1400" dirty="0"/>
              <a:t>Colonoscopy</a:t>
            </a:r>
          </a:p>
          <a:p>
            <a:pPr marL="285750" indent="-285750">
              <a:buFont typeface="Arial" panose="020B0604020202020204" pitchFamily="34" charset="0"/>
              <a:buChar char="•"/>
            </a:pPr>
            <a:r>
              <a:rPr lang="en-US" sz="1400" dirty="0"/>
              <a:t>Mammogram</a:t>
            </a:r>
          </a:p>
          <a:p>
            <a:pPr marL="285750" indent="-285750">
              <a:buFont typeface="Arial" panose="020B0604020202020204" pitchFamily="34" charset="0"/>
              <a:buChar char="•"/>
            </a:pPr>
            <a:r>
              <a:rPr lang="en-US" sz="1400" dirty="0"/>
              <a:t>Older Men Preventative Screening</a:t>
            </a:r>
          </a:p>
          <a:p>
            <a:pPr marL="285750" indent="-285750">
              <a:buFont typeface="Arial" panose="020B0604020202020204" pitchFamily="34" charset="0"/>
              <a:buChar char="•"/>
            </a:pPr>
            <a:r>
              <a:rPr lang="en-US" sz="1400" dirty="0"/>
              <a:t>Older Women Preventative Screening</a:t>
            </a:r>
          </a:p>
          <a:p>
            <a:pPr marL="285750" indent="-285750">
              <a:buFont typeface="Arial" panose="020B0604020202020204" pitchFamily="34" charset="0"/>
              <a:buChar char="•"/>
            </a:pPr>
            <a:r>
              <a:rPr lang="en-US" sz="1400" dirty="0"/>
              <a:t>Dental Exams</a:t>
            </a:r>
          </a:p>
          <a:p>
            <a:pPr marL="285750" indent="-285750">
              <a:buFont typeface="Arial" panose="020B0604020202020204" pitchFamily="34" charset="0"/>
              <a:buChar char="•"/>
            </a:pPr>
            <a:r>
              <a:rPr lang="en-US" sz="1400" dirty="0"/>
              <a:t>Lack of Health Insurance</a:t>
            </a:r>
          </a:p>
        </p:txBody>
      </p:sp>
      <p:sp>
        <p:nvSpPr>
          <p:cNvPr id="19" name="TextBox 18">
            <a:extLst>
              <a:ext uri="{FF2B5EF4-FFF2-40B4-BE49-F238E27FC236}">
                <a16:creationId xmlns:a16="http://schemas.microsoft.com/office/drawing/2014/main" id="{F3C197E1-DE6B-EB47-8ACF-1A77AEEA0E78}"/>
              </a:ext>
            </a:extLst>
          </p:cNvPr>
          <p:cNvSpPr txBox="1"/>
          <p:nvPr/>
        </p:nvSpPr>
        <p:spPr>
          <a:xfrm>
            <a:off x="466117" y="1468023"/>
            <a:ext cx="2014572"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Self-Reported Mental Health</a:t>
            </a:r>
          </a:p>
          <a:p>
            <a:pPr marL="285750" indent="-285750">
              <a:buFont typeface="Arial" panose="020B0604020202020204" pitchFamily="34" charset="0"/>
              <a:buChar char="•"/>
            </a:pPr>
            <a:r>
              <a:rPr lang="en-US" sz="1400" dirty="0"/>
              <a:t>Opioid Overdose</a:t>
            </a:r>
          </a:p>
          <a:p>
            <a:pPr marL="285750" indent="-285750">
              <a:buFont typeface="Arial" panose="020B0604020202020204" pitchFamily="34" charset="0"/>
              <a:buChar char="•"/>
            </a:pPr>
            <a:r>
              <a:rPr lang="en-US" sz="1400" dirty="0"/>
              <a:t>Fatal Overdose</a:t>
            </a:r>
          </a:p>
          <a:p>
            <a:pPr marL="285750" indent="-285750">
              <a:buFont typeface="Arial" panose="020B0604020202020204" pitchFamily="34" charset="0"/>
              <a:buChar char="•"/>
            </a:pPr>
            <a:r>
              <a:rPr lang="en-US" sz="1400" dirty="0"/>
              <a:t>Alcohol Abuse</a:t>
            </a:r>
          </a:p>
          <a:p>
            <a:pPr marL="285750" indent="-285750">
              <a:buFont typeface="Arial" panose="020B0604020202020204" pitchFamily="34" charset="0"/>
              <a:buChar char="•"/>
            </a:pPr>
            <a:r>
              <a:rPr lang="en-US" sz="1400" dirty="0"/>
              <a:t>Suicide</a:t>
            </a:r>
          </a:p>
        </p:txBody>
      </p:sp>
      <p:cxnSp>
        <p:nvCxnSpPr>
          <p:cNvPr id="20" name="Straight Connector 19">
            <a:extLst>
              <a:ext uri="{FF2B5EF4-FFF2-40B4-BE49-F238E27FC236}">
                <a16:creationId xmlns:a16="http://schemas.microsoft.com/office/drawing/2014/main" id="{DE396F90-8E0A-1243-A5BC-44357A676A36}"/>
              </a:ext>
            </a:extLst>
          </p:cNvPr>
          <p:cNvCxnSpPr>
            <a:cxnSpLocks/>
          </p:cNvCxnSpPr>
          <p:nvPr/>
        </p:nvCxnSpPr>
        <p:spPr>
          <a:xfrm>
            <a:off x="2480689" y="1928927"/>
            <a:ext cx="2015111" cy="1614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466117" y="3205900"/>
            <a:ext cx="2014572"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Hospital Beds per Capita</a:t>
            </a:r>
          </a:p>
          <a:p>
            <a:pPr marL="285750" indent="-285750">
              <a:buFont typeface="Arial" panose="020B0604020202020204" pitchFamily="34" charset="0"/>
              <a:buChar char="•"/>
            </a:pPr>
            <a:r>
              <a:rPr lang="en-US" sz="1400" dirty="0"/>
              <a:t>COVID Vaccinations</a:t>
            </a:r>
          </a:p>
          <a:p>
            <a:pPr marL="285750" indent="-285750">
              <a:buFont typeface="Arial" panose="020B0604020202020204" pitchFamily="34" charset="0"/>
              <a:buChar char="•"/>
            </a:pPr>
            <a:r>
              <a:rPr lang="en-US" sz="1400" dirty="0"/>
              <a:t>Medically Underserved Areas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480689" y="3898398"/>
            <a:ext cx="1004093" cy="10772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A23AFC-07B5-FDC6-FE6D-C4D20B489599}"/>
              </a:ext>
            </a:extLst>
          </p:cNvPr>
          <p:cNvSpPr txBox="1"/>
          <p:nvPr/>
        </p:nvSpPr>
        <p:spPr>
          <a:xfrm>
            <a:off x="2980810" y="6047804"/>
            <a:ext cx="1923479" cy="73866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Life Expectancy</a:t>
            </a:r>
          </a:p>
          <a:p>
            <a:pPr marL="285750" indent="-285750">
              <a:buFont typeface="Arial" panose="020B0604020202020204" pitchFamily="34" charset="0"/>
              <a:buChar char="•"/>
            </a:pPr>
            <a:r>
              <a:rPr lang="en-US" sz="1400" dirty="0"/>
              <a:t>Self-Reported Physical Health</a:t>
            </a:r>
          </a:p>
        </p:txBody>
      </p:sp>
      <p:cxnSp>
        <p:nvCxnSpPr>
          <p:cNvPr id="27" name="Straight Connector 26">
            <a:extLst>
              <a:ext uri="{FF2B5EF4-FFF2-40B4-BE49-F238E27FC236}">
                <a16:creationId xmlns:a16="http://schemas.microsoft.com/office/drawing/2014/main" id="{A6FF8808-2359-F61C-D52A-9151CE9B5FFB}"/>
              </a:ext>
            </a:extLst>
          </p:cNvPr>
          <p:cNvCxnSpPr>
            <a:cxnSpLocks/>
            <a:stCxn id="24" idx="3"/>
          </p:cNvCxnSpPr>
          <p:nvPr/>
        </p:nvCxnSpPr>
        <p:spPr>
          <a:xfrm flipV="1">
            <a:off x="4904289" y="6136731"/>
            <a:ext cx="954070" cy="2804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8C0D7B-B1D8-37BB-9015-0249D3A5C2CB}"/>
              </a:ext>
            </a:extLst>
          </p:cNvPr>
          <p:cNvCxnSpPr/>
          <p:nvPr/>
        </p:nvCxnSpPr>
        <p:spPr>
          <a:xfrm flipH="1" flipV="1">
            <a:off x="2123268" y="4006119"/>
            <a:ext cx="7087922" cy="26116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CC13F87-F3A8-F42E-370F-E55535CCD1FF}"/>
              </a:ext>
            </a:extLst>
          </p:cNvPr>
          <p:cNvSpPr txBox="1"/>
          <p:nvPr/>
        </p:nvSpPr>
        <p:spPr>
          <a:xfrm>
            <a:off x="7593981" y="6263286"/>
            <a:ext cx="915635" cy="369332"/>
          </a:xfrm>
          <a:prstGeom prst="rect">
            <a:avLst/>
          </a:prstGeom>
          <a:noFill/>
        </p:spPr>
        <p:txBody>
          <a:bodyPr wrap="none" rtlCol="0">
            <a:spAutoFit/>
          </a:bodyPr>
          <a:lstStyle/>
          <a:p>
            <a:r>
              <a:rPr lang="en-US" b="1" dirty="0">
                <a:solidFill>
                  <a:srgbClr val="FF0000"/>
                </a:solidFill>
              </a:rPr>
              <a:t>Move?</a:t>
            </a:r>
          </a:p>
        </p:txBody>
      </p:sp>
      <p:sp>
        <p:nvSpPr>
          <p:cNvPr id="34" name="TextBox 33">
            <a:extLst>
              <a:ext uri="{FF2B5EF4-FFF2-40B4-BE49-F238E27FC236}">
                <a16:creationId xmlns:a16="http://schemas.microsoft.com/office/drawing/2014/main" id="{DF93AF67-6E52-8704-A3EC-83D2FFD2640B}"/>
              </a:ext>
            </a:extLst>
          </p:cNvPr>
          <p:cNvSpPr txBox="1"/>
          <p:nvPr/>
        </p:nvSpPr>
        <p:spPr>
          <a:xfrm>
            <a:off x="466117" y="4943112"/>
            <a:ext cx="1923479" cy="116955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Infant Mortality</a:t>
            </a:r>
          </a:p>
          <a:p>
            <a:pPr marL="285750" indent="-285750">
              <a:buFont typeface="Arial" panose="020B0604020202020204" pitchFamily="34" charset="0"/>
              <a:buChar char="•"/>
            </a:pPr>
            <a:r>
              <a:rPr lang="en-US" sz="1400" dirty="0"/>
              <a:t>Low Birth Weight</a:t>
            </a:r>
          </a:p>
          <a:p>
            <a:pPr marL="285750" indent="-285750">
              <a:buFont typeface="Arial" panose="020B0604020202020204" pitchFamily="34" charset="0"/>
              <a:buChar char="•"/>
            </a:pPr>
            <a:r>
              <a:rPr lang="en-US" sz="1400" dirty="0"/>
              <a:t>Pre-term Births</a:t>
            </a:r>
          </a:p>
          <a:p>
            <a:pPr marL="285750" indent="-285750">
              <a:buFont typeface="Arial" panose="020B0604020202020204" pitchFamily="34" charset="0"/>
              <a:buChar char="•"/>
            </a:pPr>
            <a:r>
              <a:rPr lang="en-US" sz="1400" dirty="0"/>
              <a:t>Childhood Asthma</a:t>
            </a:r>
          </a:p>
          <a:p>
            <a:pPr marL="285750" indent="-285750">
              <a:buFont typeface="Arial" panose="020B0604020202020204" pitchFamily="34" charset="0"/>
              <a:buChar char="•"/>
            </a:pPr>
            <a:r>
              <a:rPr lang="en-US" sz="1400" dirty="0"/>
              <a:t>Teen Births</a:t>
            </a:r>
          </a:p>
        </p:txBody>
      </p:sp>
      <p:cxnSp>
        <p:nvCxnSpPr>
          <p:cNvPr id="35" name="Straight Connector 34">
            <a:extLst>
              <a:ext uri="{FF2B5EF4-FFF2-40B4-BE49-F238E27FC236}">
                <a16:creationId xmlns:a16="http://schemas.microsoft.com/office/drawing/2014/main" id="{93168CDF-081E-4DF5-85B2-F6E55B864E00}"/>
              </a:ext>
            </a:extLst>
          </p:cNvPr>
          <p:cNvCxnSpPr>
            <a:cxnSpLocks/>
            <a:stCxn id="34" idx="3"/>
          </p:cNvCxnSpPr>
          <p:nvPr/>
        </p:nvCxnSpPr>
        <p:spPr>
          <a:xfrm>
            <a:off x="2389596" y="5527888"/>
            <a:ext cx="183442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3" name="Table 32">
            <a:extLst>
              <a:ext uri="{FF2B5EF4-FFF2-40B4-BE49-F238E27FC236}">
                <a16:creationId xmlns:a16="http://schemas.microsoft.com/office/drawing/2014/main" id="{01F1F467-2ED5-D2D8-0A55-F5761C4E66EA}"/>
              </a:ext>
            </a:extLst>
          </p:cNvPr>
          <p:cNvGraphicFramePr>
            <a:graphicFrameLocks noGrp="1"/>
          </p:cNvGraphicFramePr>
          <p:nvPr>
            <p:extLst>
              <p:ext uri="{D42A27DB-BD31-4B8C-83A1-F6EECF244321}">
                <p14:modId xmlns:p14="http://schemas.microsoft.com/office/powerpoint/2010/main" val="3168847071"/>
              </p:ext>
            </p:extLst>
          </p:nvPr>
        </p:nvGraphicFramePr>
        <p:xfrm>
          <a:off x="7663253" y="217494"/>
          <a:ext cx="1828988" cy="1625600"/>
        </p:xfrm>
        <a:graphic>
          <a:graphicData uri="http://schemas.openxmlformats.org/drawingml/2006/table">
            <a:tbl>
              <a:tblPr/>
              <a:tblGrid>
                <a:gridCol w="806100">
                  <a:extLst>
                    <a:ext uri="{9D8B030D-6E8A-4147-A177-3AD203B41FA5}">
                      <a16:colId xmlns:a16="http://schemas.microsoft.com/office/drawing/2014/main" val="1279540417"/>
                    </a:ext>
                  </a:extLst>
                </a:gridCol>
                <a:gridCol w="1022888">
                  <a:extLst>
                    <a:ext uri="{9D8B030D-6E8A-4147-A177-3AD203B41FA5}">
                      <a16:colId xmlns:a16="http://schemas.microsoft.com/office/drawing/2014/main" val="824258780"/>
                    </a:ext>
                  </a:extLst>
                </a:gridCol>
              </a:tblGrid>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Respiratory</a:t>
                      </a:r>
                    </a:p>
                  </a:txBody>
                  <a:tcPr marL="9525" marR="9525" marT="9525" marB="0" anchor="b">
                    <a:lnL>
                      <a:noFill/>
                    </a:lnL>
                    <a:lnR>
                      <a:noFill/>
                    </a:lnR>
                    <a:lnT>
                      <a:noFill/>
                    </a:lnT>
                    <a:lnB>
                      <a:noFill/>
                    </a:lnB>
                  </a:tcPr>
                </a:tc>
                <a:extLst>
                  <a:ext uri="{0D108BD9-81ED-4DB2-BD59-A6C34878D82A}">
                    <a16:rowId xmlns:a16="http://schemas.microsoft.com/office/drawing/2014/main" val="2737271463"/>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Neurological</a:t>
                      </a:r>
                    </a:p>
                  </a:txBody>
                  <a:tcPr marL="9525" marR="9525" marT="9525" marB="0" anchor="b">
                    <a:lnL>
                      <a:noFill/>
                    </a:lnL>
                    <a:lnR>
                      <a:noFill/>
                    </a:lnR>
                    <a:lnT>
                      <a:noFill/>
                    </a:lnT>
                    <a:lnB>
                      <a:noFill/>
                    </a:lnB>
                  </a:tcPr>
                </a:tc>
                <a:extLst>
                  <a:ext uri="{0D108BD9-81ED-4DB2-BD59-A6C34878D82A}">
                    <a16:rowId xmlns:a16="http://schemas.microsoft.com/office/drawing/2014/main" val="1644546606"/>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Liver</a:t>
                      </a:r>
                    </a:p>
                  </a:txBody>
                  <a:tcPr marL="9525" marR="9525" marT="9525" marB="0" anchor="b">
                    <a:lnL>
                      <a:noFill/>
                    </a:lnL>
                    <a:lnR>
                      <a:noFill/>
                    </a:lnR>
                    <a:lnT>
                      <a:noFill/>
                    </a:lnT>
                    <a:lnB>
                      <a:noFill/>
                    </a:lnB>
                  </a:tcPr>
                </a:tc>
                <a:extLst>
                  <a:ext uri="{0D108BD9-81ED-4DB2-BD59-A6C34878D82A}">
                    <a16:rowId xmlns:a16="http://schemas.microsoft.com/office/drawing/2014/main" val="2731665927"/>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Developmental</a:t>
                      </a:r>
                    </a:p>
                  </a:txBody>
                  <a:tcPr marL="9525" marR="9525" marT="9525" marB="0" anchor="b">
                    <a:lnL>
                      <a:noFill/>
                    </a:lnL>
                    <a:lnR>
                      <a:noFill/>
                    </a:lnR>
                    <a:lnT>
                      <a:noFill/>
                    </a:lnT>
                    <a:lnB>
                      <a:noFill/>
                    </a:lnB>
                  </a:tcPr>
                </a:tc>
                <a:extLst>
                  <a:ext uri="{0D108BD9-81ED-4DB2-BD59-A6C34878D82A}">
                    <a16:rowId xmlns:a16="http://schemas.microsoft.com/office/drawing/2014/main" val="2579641031"/>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Reproductive</a:t>
                      </a:r>
                    </a:p>
                  </a:txBody>
                  <a:tcPr marL="9525" marR="9525" marT="9525" marB="0" anchor="b">
                    <a:lnL>
                      <a:noFill/>
                    </a:lnL>
                    <a:lnR>
                      <a:noFill/>
                    </a:lnR>
                    <a:lnT>
                      <a:noFill/>
                    </a:lnT>
                    <a:lnB>
                      <a:noFill/>
                    </a:lnB>
                  </a:tcPr>
                </a:tc>
                <a:extLst>
                  <a:ext uri="{0D108BD9-81ED-4DB2-BD59-A6C34878D82A}">
                    <a16:rowId xmlns:a16="http://schemas.microsoft.com/office/drawing/2014/main" val="1273907254"/>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Kidney</a:t>
                      </a:r>
                    </a:p>
                  </a:txBody>
                  <a:tcPr marL="9525" marR="9525" marT="9525" marB="0" anchor="b">
                    <a:lnL>
                      <a:noFill/>
                    </a:lnL>
                    <a:lnR>
                      <a:noFill/>
                    </a:lnR>
                    <a:lnT>
                      <a:noFill/>
                    </a:lnT>
                    <a:lnB>
                      <a:noFill/>
                    </a:lnB>
                  </a:tcPr>
                </a:tc>
                <a:extLst>
                  <a:ext uri="{0D108BD9-81ED-4DB2-BD59-A6C34878D82A}">
                    <a16:rowId xmlns:a16="http://schemas.microsoft.com/office/drawing/2014/main" val="2636052197"/>
                  </a:ext>
                </a:extLst>
              </a:tr>
              <a:tr h="203200">
                <a:tc>
                  <a:txBody>
                    <a:bodyPr/>
                    <a:lstStyle/>
                    <a:p>
                      <a:pPr algn="l" fontAlgn="b"/>
                      <a:r>
                        <a:rPr lang="en-US" sz="1200" b="0" i="0" u="none" strike="sngStrike" dirty="0">
                          <a:solidFill>
                            <a:srgbClr val="FF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sngStrike">
                          <a:solidFill>
                            <a:srgbClr val="FF0000"/>
                          </a:solidFill>
                          <a:effectLst/>
                          <a:latin typeface="Calibri" panose="020F0502020204030204" pitchFamily="34" charset="0"/>
                        </a:rPr>
                        <a:t>Whole Body</a:t>
                      </a:r>
                    </a:p>
                  </a:txBody>
                  <a:tcPr marL="9525" marR="9525" marT="9525" marB="0" anchor="b">
                    <a:lnL>
                      <a:noFill/>
                    </a:lnL>
                    <a:lnR>
                      <a:noFill/>
                    </a:lnR>
                    <a:lnT>
                      <a:noFill/>
                    </a:lnT>
                    <a:lnB>
                      <a:noFill/>
                    </a:lnB>
                  </a:tcPr>
                </a:tc>
                <a:extLst>
                  <a:ext uri="{0D108BD9-81ED-4DB2-BD59-A6C34878D82A}">
                    <a16:rowId xmlns:a16="http://schemas.microsoft.com/office/drawing/2014/main" val="2751880714"/>
                  </a:ext>
                </a:extLst>
              </a:tr>
              <a:tr h="203200">
                <a:tc>
                  <a:txBody>
                    <a:bodyPr/>
                    <a:lstStyle/>
                    <a:p>
                      <a:pPr algn="l" fontAlgn="b"/>
                      <a:r>
                        <a:rPr lang="en-US" sz="1200" b="0" i="0" u="none" strike="sngStrike" dirty="0">
                          <a:solidFill>
                            <a:srgbClr val="FF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sngStrike" dirty="0">
                          <a:solidFill>
                            <a:srgbClr val="FF0000"/>
                          </a:solidFill>
                          <a:effectLst/>
                          <a:latin typeface="Calibri" panose="020F0502020204030204" pitchFamily="34" charset="0"/>
                        </a:rPr>
                        <a:t>Whole Body</a:t>
                      </a:r>
                    </a:p>
                  </a:txBody>
                  <a:tcPr marL="9525" marR="9525" marT="9525" marB="0" anchor="b">
                    <a:lnL>
                      <a:noFill/>
                    </a:lnL>
                    <a:lnR>
                      <a:noFill/>
                    </a:lnR>
                    <a:lnT>
                      <a:noFill/>
                    </a:lnT>
                    <a:lnB>
                      <a:noFill/>
                    </a:lnB>
                  </a:tcPr>
                </a:tc>
                <a:extLst>
                  <a:ext uri="{0D108BD9-81ED-4DB2-BD59-A6C34878D82A}">
                    <a16:rowId xmlns:a16="http://schemas.microsoft.com/office/drawing/2014/main" val="3228070469"/>
                  </a:ext>
                </a:extLst>
              </a:tr>
            </a:tbl>
          </a:graphicData>
        </a:graphic>
      </p:graphicFrame>
      <p:sp>
        <p:nvSpPr>
          <p:cNvPr id="37" name="TextBox 36">
            <a:extLst>
              <a:ext uri="{FF2B5EF4-FFF2-40B4-BE49-F238E27FC236}">
                <a16:creationId xmlns:a16="http://schemas.microsoft.com/office/drawing/2014/main" id="{FF313CEF-36D2-5D58-2CDF-FC4BC82B0844}"/>
              </a:ext>
            </a:extLst>
          </p:cNvPr>
          <p:cNvSpPr txBox="1"/>
          <p:nvPr/>
        </p:nvSpPr>
        <p:spPr>
          <a:xfrm>
            <a:off x="7852497" y="0"/>
            <a:ext cx="3279488" cy="369332"/>
          </a:xfrm>
          <a:prstGeom prst="rect">
            <a:avLst/>
          </a:prstGeom>
          <a:noFill/>
        </p:spPr>
        <p:txBody>
          <a:bodyPr wrap="none" rtlCol="0">
            <a:spAutoFit/>
          </a:bodyPr>
          <a:lstStyle/>
          <a:p>
            <a:r>
              <a:rPr lang="en-US" b="1" dirty="0">
                <a:solidFill>
                  <a:srgbClr val="FF0000"/>
                </a:solidFill>
              </a:rPr>
              <a:t>Move to env./Toxic Releases</a:t>
            </a:r>
          </a:p>
        </p:txBody>
      </p:sp>
      <p:sp>
        <p:nvSpPr>
          <p:cNvPr id="38" name="TextBox 37">
            <a:extLst>
              <a:ext uri="{FF2B5EF4-FFF2-40B4-BE49-F238E27FC236}">
                <a16:creationId xmlns:a16="http://schemas.microsoft.com/office/drawing/2014/main" id="{9D116AF9-EF74-C4FD-5F3E-9630B410007E}"/>
              </a:ext>
            </a:extLst>
          </p:cNvPr>
          <p:cNvSpPr txBox="1"/>
          <p:nvPr/>
        </p:nvSpPr>
        <p:spPr>
          <a:xfrm>
            <a:off x="9107237" y="835245"/>
            <a:ext cx="2557110" cy="369332"/>
          </a:xfrm>
          <a:prstGeom prst="rect">
            <a:avLst/>
          </a:prstGeom>
          <a:noFill/>
        </p:spPr>
        <p:txBody>
          <a:bodyPr wrap="none" rtlCol="0">
            <a:spAutoFit/>
          </a:bodyPr>
          <a:lstStyle/>
          <a:p>
            <a:r>
              <a:rPr lang="en-US" b="1" dirty="0">
                <a:solidFill>
                  <a:srgbClr val="FF0000"/>
                </a:solidFill>
              </a:rPr>
              <a:t>Add Immune, Thyroid</a:t>
            </a:r>
          </a:p>
        </p:txBody>
      </p:sp>
      <p:sp>
        <p:nvSpPr>
          <p:cNvPr id="40" name="Line Callout 1 39">
            <a:extLst>
              <a:ext uri="{FF2B5EF4-FFF2-40B4-BE49-F238E27FC236}">
                <a16:creationId xmlns:a16="http://schemas.microsoft.com/office/drawing/2014/main" id="{F6B3AB2E-1A06-33C1-A2B4-3BCC3A43936C}"/>
              </a:ext>
            </a:extLst>
          </p:cNvPr>
          <p:cNvSpPr/>
          <p:nvPr/>
        </p:nvSpPr>
        <p:spPr>
          <a:xfrm>
            <a:off x="2389596" y="2376243"/>
            <a:ext cx="1996195" cy="825106"/>
          </a:xfrm>
          <a:prstGeom prst="borderCallout1">
            <a:avLst>
              <a:gd name="adj1" fmla="val 68066"/>
              <a:gd name="adj2" fmla="val 6699"/>
              <a:gd name="adj3" fmla="val 166800"/>
              <a:gd name="adj4" fmla="val -283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Access to Hospitals from Infrastructure</a:t>
            </a:r>
          </a:p>
        </p:txBody>
      </p:sp>
    </p:spTree>
    <p:extLst>
      <p:ext uri="{BB962C8B-B14F-4D97-AF65-F5344CB8AC3E}">
        <p14:creationId xmlns:p14="http://schemas.microsoft.com/office/powerpoint/2010/main" val="379390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84187" y="322000"/>
            <a:ext cx="11223625" cy="798733"/>
          </a:xfrm>
        </p:spPr>
        <p:txBody>
          <a:bodyPr>
            <a:normAutofit/>
          </a:bodyPr>
          <a:lstStyle/>
          <a:p>
            <a:pPr algn="l"/>
            <a:r>
              <a:rPr lang="en-US" sz="4000" b="1" dirty="0">
                <a:solidFill>
                  <a:srgbClr val="173D9A"/>
                </a:solidFill>
              </a:rPr>
              <a:t>Baseline Vulnerability: Social &amp; Economic</a:t>
            </a:r>
            <a:endParaRPr lang="en-US" sz="2400" b="1" dirty="0">
              <a:solidFill>
                <a:srgbClr val="173D9A"/>
              </a:solidFill>
            </a:endParaRP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1"/>
            <p:extLst>
              <p:ext uri="{D42A27DB-BD31-4B8C-83A1-F6EECF244321}">
                <p14:modId xmlns:p14="http://schemas.microsoft.com/office/powerpoint/2010/main" val="1772287836"/>
              </p:ext>
            </p:extLst>
          </p:nvPr>
        </p:nvGraphicFramePr>
        <p:xfrm>
          <a:off x="2552699" y="803233"/>
          <a:ext cx="7086600" cy="572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B0E5BC-75CB-284F-813A-8E97F826BC90}"/>
              </a:ext>
            </a:extLst>
          </p:cNvPr>
          <p:cNvSpPr txBox="1"/>
          <p:nvPr/>
        </p:nvSpPr>
        <p:spPr>
          <a:xfrm>
            <a:off x="93132" y="6264823"/>
            <a:ext cx="4666302" cy="523220"/>
          </a:xfrm>
          <a:prstGeom prst="rect">
            <a:avLst/>
          </a:prstGeom>
          <a:noFill/>
        </p:spPr>
        <p:txBody>
          <a:bodyPr wrap="square" rtlCol="0">
            <a:spAutoFit/>
          </a:bodyPr>
          <a:lstStyle/>
          <a:p>
            <a:r>
              <a:rPr lang="en-US" sz="1400" dirty="0">
                <a:solidFill>
                  <a:srgbClr val="173D9A"/>
                </a:solidFill>
              </a:rPr>
              <a:t>CDC, 2022: www.atsdr.cdc.gov/placeandhealth/svi/index.html</a:t>
            </a:r>
          </a:p>
        </p:txBody>
      </p:sp>
      <p:sp>
        <p:nvSpPr>
          <p:cNvPr id="7" name="TextBox 6">
            <a:extLst>
              <a:ext uri="{FF2B5EF4-FFF2-40B4-BE49-F238E27FC236}">
                <a16:creationId xmlns:a16="http://schemas.microsoft.com/office/drawing/2014/main" id="{61E3EC7C-6152-5966-ACC3-7415130FA564}"/>
              </a:ext>
            </a:extLst>
          </p:cNvPr>
          <p:cNvSpPr txBox="1"/>
          <p:nvPr/>
        </p:nvSpPr>
        <p:spPr>
          <a:xfrm>
            <a:off x="466117" y="1468023"/>
            <a:ext cx="2014572" cy="523220"/>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Undocumented Population</a:t>
            </a:r>
          </a:p>
        </p:txBody>
      </p:sp>
      <p:cxnSp>
        <p:nvCxnSpPr>
          <p:cNvPr id="8" name="Straight Connector 7">
            <a:extLst>
              <a:ext uri="{FF2B5EF4-FFF2-40B4-BE49-F238E27FC236}">
                <a16:creationId xmlns:a16="http://schemas.microsoft.com/office/drawing/2014/main" id="{79FAFAB7-4998-E5DF-5D6F-D1854522A563}"/>
              </a:ext>
            </a:extLst>
          </p:cNvPr>
          <p:cNvCxnSpPr>
            <a:cxnSpLocks/>
            <a:stCxn id="7" idx="3"/>
          </p:cNvCxnSpPr>
          <p:nvPr/>
        </p:nvCxnSpPr>
        <p:spPr>
          <a:xfrm>
            <a:off x="2480689" y="1729633"/>
            <a:ext cx="227874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820341-328C-4C2E-5161-6AC403A73100}"/>
              </a:ext>
            </a:extLst>
          </p:cNvPr>
          <p:cNvSpPr txBox="1"/>
          <p:nvPr/>
        </p:nvSpPr>
        <p:spPr>
          <a:xfrm>
            <a:off x="466117" y="3429000"/>
            <a:ext cx="2014572" cy="307777"/>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HUD Foreclosures</a:t>
            </a:r>
          </a:p>
        </p:txBody>
      </p:sp>
      <p:cxnSp>
        <p:nvCxnSpPr>
          <p:cNvPr id="11" name="Straight Connector 10">
            <a:extLst>
              <a:ext uri="{FF2B5EF4-FFF2-40B4-BE49-F238E27FC236}">
                <a16:creationId xmlns:a16="http://schemas.microsoft.com/office/drawing/2014/main" id="{6FED720D-235D-C728-031D-DF5E4293115A}"/>
              </a:ext>
            </a:extLst>
          </p:cNvPr>
          <p:cNvCxnSpPr>
            <a:cxnSpLocks/>
            <a:stCxn id="10" idx="3"/>
          </p:cNvCxnSpPr>
          <p:nvPr/>
        </p:nvCxnSpPr>
        <p:spPr>
          <a:xfrm>
            <a:off x="2480689" y="3582889"/>
            <a:ext cx="1130416"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7A9EF6-CF97-C9EA-D8F6-216842C4D923}"/>
              </a:ext>
            </a:extLst>
          </p:cNvPr>
          <p:cNvSpPr txBox="1"/>
          <p:nvPr/>
        </p:nvSpPr>
        <p:spPr>
          <a:xfrm>
            <a:off x="466117" y="4912925"/>
            <a:ext cx="2014572" cy="738664"/>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Minority</a:t>
            </a:r>
          </a:p>
          <a:p>
            <a:pPr marL="285750" indent="-285750">
              <a:buFont typeface="Arial" panose="020B0604020202020204" pitchFamily="34" charset="0"/>
              <a:buChar char="•"/>
            </a:pPr>
            <a:r>
              <a:rPr lang="en-US" sz="1400" dirty="0"/>
              <a:t>Speaks English “Less than Well”</a:t>
            </a:r>
          </a:p>
        </p:txBody>
      </p:sp>
      <p:cxnSp>
        <p:nvCxnSpPr>
          <p:cNvPr id="15" name="Straight Connector 14">
            <a:extLst>
              <a:ext uri="{FF2B5EF4-FFF2-40B4-BE49-F238E27FC236}">
                <a16:creationId xmlns:a16="http://schemas.microsoft.com/office/drawing/2014/main" id="{B42663F5-B676-FE0A-03BE-6A382E3D96FA}"/>
              </a:ext>
            </a:extLst>
          </p:cNvPr>
          <p:cNvCxnSpPr>
            <a:cxnSpLocks/>
            <a:stCxn id="14" idx="3"/>
          </p:cNvCxnSpPr>
          <p:nvPr/>
        </p:nvCxnSpPr>
        <p:spPr>
          <a:xfrm>
            <a:off x="2480689" y="5282257"/>
            <a:ext cx="16108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334FC4-F9A7-94BC-75EC-E9A7FE24A9C3}"/>
              </a:ext>
            </a:extLst>
          </p:cNvPr>
          <p:cNvSpPr txBox="1"/>
          <p:nvPr/>
        </p:nvSpPr>
        <p:spPr>
          <a:xfrm>
            <a:off x="9811143" y="1206413"/>
            <a:ext cx="2014572" cy="116955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Below Poverty</a:t>
            </a:r>
          </a:p>
          <a:p>
            <a:pPr marL="285750" indent="-285750">
              <a:buFont typeface="Arial" panose="020B0604020202020204" pitchFamily="34" charset="0"/>
              <a:buChar char="•"/>
            </a:pPr>
            <a:r>
              <a:rPr lang="en-US" sz="1400" dirty="0"/>
              <a:t>Unemployed</a:t>
            </a:r>
          </a:p>
          <a:p>
            <a:pPr marL="285750" indent="-285750">
              <a:buFont typeface="Arial" panose="020B0604020202020204" pitchFamily="34" charset="0"/>
              <a:buChar char="•"/>
            </a:pPr>
            <a:r>
              <a:rPr lang="en-US" sz="1400" dirty="0"/>
              <a:t>Income</a:t>
            </a:r>
          </a:p>
          <a:p>
            <a:pPr marL="285750" indent="-285750">
              <a:buFont typeface="Arial" panose="020B0604020202020204" pitchFamily="34" charset="0"/>
              <a:buChar char="•"/>
            </a:pPr>
            <a:r>
              <a:rPr lang="en-US" sz="1400" dirty="0"/>
              <a:t>No High School Diploma</a:t>
            </a:r>
          </a:p>
        </p:txBody>
      </p:sp>
      <p:cxnSp>
        <p:nvCxnSpPr>
          <p:cNvPr id="18" name="Straight Connector 17">
            <a:extLst>
              <a:ext uri="{FF2B5EF4-FFF2-40B4-BE49-F238E27FC236}">
                <a16:creationId xmlns:a16="http://schemas.microsoft.com/office/drawing/2014/main" id="{102BFC2D-05D0-E9D5-117E-E2E960210C75}"/>
              </a:ext>
            </a:extLst>
          </p:cNvPr>
          <p:cNvCxnSpPr>
            <a:cxnSpLocks/>
            <a:endCxn id="17" idx="1"/>
          </p:cNvCxnSpPr>
          <p:nvPr/>
        </p:nvCxnSpPr>
        <p:spPr>
          <a:xfrm>
            <a:off x="7764651" y="1791188"/>
            <a:ext cx="2046492" cy="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E26C41-3C60-3209-6629-3F50034777A3}"/>
              </a:ext>
            </a:extLst>
          </p:cNvPr>
          <p:cNvSpPr txBox="1"/>
          <p:nvPr/>
        </p:nvSpPr>
        <p:spPr>
          <a:xfrm>
            <a:off x="9811143" y="2844224"/>
            <a:ext cx="2014572" cy="1600438"/>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Aged 65 or Older</a:t>
            </a:r>
          </a:p>
          <a:p>
            <a:pPr marL="285750" indent="-285750">
              <a:buFont typeface="Arial" panose="020B0604020202020204" pitchFamily="34" charset="0"/>
              <a:buChar char="•"/>
            </a:pPr>
            <a:r>
              <a:rPr lang="en-US" sz="1400" dirty="0"/>
              <a:t>Aged 17 or Younger</a:t>
            </a:r>
          </a:p>
          <a:p>
            <a:pPr marL="285750" indent="-285750">
              <a:buFont typeface="Arial" panose="020B0604020202020204" pitchFamily="34" charset="0"/>
              <a:buChar char="•"/>
            </a:pPr>
            <a:r>
              <a:rPr lang="en-US" sz="1400" dirty="0"/>
              <a:t>Civilian with a Disability</a:t>
            </a:r>
          </a:p>
          <a:p>
            <a:pPr marL="285750" indent="-285750">
              <a:buFont typeface="Arial" panose="020B0604020202020204" pitchFamily="34" charset="0"/>
              <a:buChar char="•"/>
            </a:pPr>
            <a:r>
              <a:rPr lang="en-US" sz="1400" dirty="0"/>
              <a:t>Single-Parent Households</a:t>
            </a:r>
          </a:p>
        </p:txBody>
      </p:sp>
      <p:cxnSp>
        <p:nvCxnSpPr>
          <p:cNvPr id="22" name="Straight Connector 21">
            <a:extLst>
              <a:ext uri="{FF2B5EF4-FFF2-40B4-BE49-F238E27FC236}">
                <a16:creationId xmlns:a16="http://schemas.microsoft.com/office/drawing/2014/main" id="{EA0412BD-71BF-17C6-AE6B-48F428F1076B}"/>
              </a:ext>
            </a:extLst>
          </p:cNvPr>
          <p:cNvCxnSpPr>
            <a:cxnSpLocks/>
            <a:endCxn id="21" idx="1"/>
          </p:cNvCxnSpPr>
          <p:nvPr/>
        </p:nvCxnSpPr>
        <p:spPr>
          <a:xfrm>
            <a:off x="8431078" y="3644443"/>
            <a:ext cx="138006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87D314-9852-BFEE-3FD1-26F0F8E282F7}"/>
              </a:ext>
            </a:extLst>
          </p:cNvPr>
          <p:cNvSpPr txBox="1"/>
          <p:nvPr/>
        </p:nvSpPr>
        <p:spPr>
          <a:xfrm>
            <a:off x="9811143" y="4912921"/>
            <a:ext cx="2014572" cy="1384995"/>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Multi-Unit Structures</a:t>
            </a:r>
          </a:p>
          <a:p>
            <a:pPr marL="285750" indent="-285750">
              <a:buFont typeface="Arial" panose="020B0604020202020204" pitchFamily="34" charset="0"/>
              <a:buChar char="•"/>
            </a:pPr>
            <a:r>
              <a:rPr lang="en-US" sz="1400" dirty="0"/>
              <a:t>Mobile Homes</a:t>
            </a:r>
          </a:p>
          <a:p>
            <a:pPr marL="285750" indent="-285750">
              <a:buFont typeface="Arial" panose="020B0604020202020204" pitchFamily="34" charset="0"/>
              <a:buChar char="•"/>
            </a:pPr>
            <a:r>
              <a:rPr lang="en-US" sz="1400" dirty="0"/>
              <a:t>Crowding</a:t>
            </a:r>
          </a:p>
          <a:p>
            <a:pPr marL="285750" indent="-285750">
              <a:buFont typeface="Arial" panose="020B0604020202020204" pitchFamily="34" charset="0"/>
              <a:buChar char="•"/>
            </a:pPr>
            <a:r>
              <a:rPr lang="en-US" sz="1400" dirty="0"/>
              <a:t>No Vehicle</a:t>
            </a:r>
          </a:p>
          <a:p>
            <a:pPr marL="285750" indent="-285750">
              <a:buFont typeface="Arial" panose="020B0604020202020204" pitchFamily="34" charset="0"/>
              <a:buChar char="•"/>
            </a:pPr>
            <a:r>
              <a:rPr lang="en-US" sz="1400" dirty="0"/>
              <a:t>Group Quarters</a:t>
            </a:r>
          </a:p>
        </p:txBody>
      </p:sp>
      <p:cxnSp>
        <p:nvCxnSpPr>
          <p:cNvPr id="25" name="Straight Connector 24">
            <a:extLst>
              <a:ext uri="{FF2B5EF4-FFF2-40B4-BE49-F238E27FC236}">
                <a16:creationId xmlns:a16="http://schemas.microsoft.com/office/drawing/2014/main" id="{8386FA7D-70C8-5B6E-035E-769D8869F756}"/>
              </a:ext>
            </a:extLst>
          </p:cNvPr>
          <p:cNvCxnSpPr>
            <a:cxnSpLocks/>
            <a:endCxn id="24" idx="1"/>
          </p:cNvCxnSpPr>
          <p:nvPr/>
        </p:nvCxnSpPr>
        <p:spPr>
          <a:xfrm>
            <a:off x="7594169" y="5605419"/>
            <a:ext cx="221697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DA56C4-92A1-0094-E79B-251856632DAF}"/>
              </a:ext>
            </a:extLst>
          </p:cNvPr>
          <p:cNvCxnSpPr>
            <a:cxnSpLocks/>
          </p:cNvCxnSpPr>
          <p:nvPr/>
        </p:nvCxnSpPr>
        <p:spPr>
          <a:xfrm>
            <a:off x="697424" y="1652688"/>
            <a:ext cx="3843580" cy="34388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304AB1-1FF1-38A2-CBE7-5ED6B8DDAF82}"/>
              </a:ext>
            </a:extLst>
          </p:cNvPr>
          <p:cNvSpPr txBox="1"/>
          <p:nvPr/>
        </p:nvSpPr>
        <p:spPr>
          <a:xfrm>
            <a:off x="1850302" y="3721387"/>
            <a:ext cx="915635" cy="369332"/>
          </a:xfrm>
          <a:prstGeom prst="rect">
            <a:avLst/>
          </a:prstGeom>
          <a:noFill/>
        </p:spPr>
        <p:txBody>
          <a:bodyPr wrap="none" rtlCol="0">
            <a:spAutoFit/>
          </a:bodyPr>
          <a:lstStyle/>
          <a:p>
            <a:r>
              <a:rPr lang="en-US" b="1" dirty="0">
                <a:solidFill>
                  <a:srgbClr val="FF0000"/>
                </a:solidFill>
              </a:rPr>
              <a:t>Move?</a:t>
            </a:r>
          </a:p>
        </p:txBody>
      </p:sp>
      <p:cxnSp>
        <p:nvCxnSpPr>
          <p:cNvPr id="31" name="Straight Arrow Connector 30">
            <a:extLst>
              <a:ext uri="{FF2B5EF4-FFF2-40B4-BE49-F238E27FC236}">
                <a16:creationId xmlns:a16="http://schemas.microsoft.com/office/drawing/2014/main" id="{11E971A6-356C-F296-DBB9-9E020A18C9AA}"/>
              </a:ext>
            </a:extLst>
          </p:cNvPr>
          <p:cNvCxnSpPr>
            <a:cxnSpLocks/>
          </p:cNvCxnSpPr>
          <p:nvPr/>
        </p:nvCxnSpPr>
        <p:spPr>
          <a:xfrm>
            <a:off x="2480689" y="3736777"/>
            <a:ext cx="4211056" cy="10014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2BF7AC-20C6-6788-756E-13AF5CA85DE1}"/>
              </a:ext>
            </a:extLst>
          </p:cNvPr>
          <p:cNvSpPr txBox="1"/>
          <p:nvPr/>
        </p:nvSpPr>
        <p:spPr>
          <a:xfrm>
            <a:off x="673421" y="2029715"/>
            <a:ext cx="915635" cy="369332"/>
          </a:xfrm>
          <a:prstGeom prst="rect">
            <a:avLst/>
          </a:prstGeom>
          <a:noFill/>
        </p:spPr>
        <p:txBody>
          <a:bodyPr wrap="none" rtlCol="0">
            <a:spAutoFit/>
          </a:bodyPr>
          <a:lstStyle/>
          <a:p>
            <a:r>
              <a:rPr lang="en-US" b="1" dirty="0">
                <a:solidFill>
                  <a:srgbClr val="FF0000"/>
                </a:solidFill>
              </a:rPr>
              <a:t>Move?</a:t>
            </a:r>
          </a:p>
        </p:txBody>
      </p:sp>
      <p:graphicFrame>
        <p:nvGraphicFramePr>
          <p:cNvPr id="36" name="Table 35">
            <a:extLst>
              <a:ext uri="{FF2B5EF4-FFF2-40B4-BE49-F238E27FC236}">
                <a16:creationId xmlns:a16="http://schemas.microsoft.com/office/drawing/2014/main" id="{55578D04-7C11-DDD8-1416-E198CFA1A965}"/>
              </a:ext>
            </a:extLst>
          </p:cNvPr>
          <p:cNvGraphicFramePr>
            <a:graphicFrameLocks noGrp="1"/>
          </p:cNvGraphicFramePr>
          <p:nvPr>
            <p:extLst>
              <p:ext uri="{D42A27DB-BD31-4B8C-83A1-F6EECF244321}">
                <p14:modId xmlns:p14="http://schemas.microsoft.com/office/powerpoint/2010/main" val="4040909135"/>
              </p:ext>
            </p:extLst>
          </p:nvPr>
        </p:nvGraphicFramePr>
        <p:xfrm>
          <a:off x="2930138" y="5919321"/>
          <a:ext cx="1610866" cy="203200"/>
        </p:xfrm>
        <a:graphic>
          <a:graphicData uri="http://schemas.openxmlformats.org/drawingml/2006/table">
            <a:tbl>
              <a:tblPr/>
              <a:tblGrid>
                <a:gridCol w="805433">
                  <a:extLst>
                    <a:ext uri="{9D8B030D-6E8A-4147-A177-3AD203B41FA5}">
                      <a16:colId xmlns:a16="http://schemas.microsoft.com/office/drawing/2014/main" val="3323149108"/>
                    </a:ext>
                  </a:extLst>
                </a:gridCol>
                <a:gridCol w="805433">
                  <a:extLst>
                    <a:ext uri="{9D8B030D-6E8A-4147-A177-3AD203B41FA5}">
                      <a16:colId xmlns:a16="http://schemas.microsoft.com/office/drawing/2014/main" val="1549462823"/>
                    </a:ext>
                  </a:extLst>
                </a:gridCol>
              </a:tblGrid>
              <a:tr h="203200">
                <a:tc>
                  <a:txBody>
                    <a:bodyPr/>
                    <a:lstStyle/>
                    <a:p>
                      <a:pPr algn="l" fontAlgn="b"/>
                      <a:r>
                        <a:rPr lang="en-US" sz="1200" b="0" i="0" u="none" strike="noStrike">
                          <a:solidFill>
                            <a:srgbClr val="000000"/>
                          </a:solidFill>
                          <a:effectLst/>
                          <a:latin typeface="Calibri" panose="020F0502020204030204" pitchFamily="34" charset="0"/>
                        </a:rPr>
                        <a:t>Crime</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Hate Crimes</a:t>
                      </a:r>
                    </a:p>
                  </a:txBody>
                  <a:tcPr marL="9525" marR="9525" marT="9525" marB="0" anchor="b">
                    <a:lnL>
                      <a:noFill/>
                    </a:lnL>
                    <a:lnR>
                      <a:noFill/>
                    </a:lnR>
                    <a:lnT>
                      <a:noFill/>
                    </a:lnT>
                    <a:lnB>
                      <a:noFill/>
                    </a:lnB>
                  </a:tcPr>
                </a:tc>
                <a:extLst>
                  <a:ext uri="{0D108BD9-81ED-4DB2-BD59-A6C34878D82A}">
                    <a16:rowId xmlns:a16="http://schemas.microsoft.com/office/drawing/2014/main" val="3253703186"/>
                  </a:ext>
                </a:extLst>
              </a:tr>
            </a:tbl>
          </a:graphicData>
        </a:graphic>
      </p:graphicFrame>
      <p:sp>
        <p:nvSpPr>
          <p:cNvPr id="37" name="TextBox 36">
            <a:extLst>
              <a:ext uri="{FF2B5EF4-FFF2-40B4-BE49-F238E27FC236}">
                <a16:creationId xmlns:a16="http://schemas.microsoft.com/office/drawing/2014/main" id="{B7F0ACA7-C0D9-1AC0-1A37-3AAC76F9A63A}"/>
              </a:ext>
            </a:extLst>
          </p:cNvPr>
          <p:cNvSpPr txBox="1"/>
          <p:nvPr/>
        </p:nvSpPr>
        <p:spPr>
          <a:xfrm>
            <a:off x="2986514" y="5651589"/>
            <a:ext cx="915635" cy="369332"/>
          </a:xfrm>
          <a:prstGeom prst="rect">
            <a:avLst/>
          </a:prstGeom>
          <a:noFill/>
        </p:spPr>
        <p:txBody>
          <a:bodyPr wrap="none" rtlCol="0">
            <a:spAutoFit/>
          </a:bodyPr>
          <a:lstStyle/>
          <a:p>
            <a:r>
              <a:rPr lang="en-US" b="1" dirty="0">
                <a:solidFill>
                  <a:srgbClr val="FF0000"/>
                </a:solidFill>
              </a:rPr>
              <a:t>Move?</a:t>
            </a:r>
          </a:p>
        </p:txBody>
      </p:sp>
      <p:cxnSp>
        <p:nvCxnSpPr>
          <p:cNvPr id="38" name="Straight Arrow Connector 37">
            <a:extLst>
              <a:ext uri="{FF2B5EF4-FFF2-40B4-BE49-F238E27FC236}">
                <a16:creationId xmlns:a16="http://schemas.microsoft.com/office/drawing/2014/main" id="{03B86D38-1992-8871-AEC1-6FD32CEE05AB}"/>
              </a:ext>
            </a:extLst>
          </p:cNvPr>
          <p:cNvCxnSpPr>
            <a:cxnSpLocks/>
          </p:cNvCxnSpPr>
          <p:nvPr/>
        </p:nvCxnSpPr>
        <p:spPr>
          <a:xfrm flipV="1">
            <a:off x="3902149" y="5389977"/>
            <a:ext cx="857285" cy="2616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327750"/>
      </p:ext>
    </p:extLst>
  </p:cSld>
  <p:clrMapOvr>
    <a:masterClrMapping/>
  </p:clrMapOvr>
</p:sld>
</file>

<file path=ppt/theme/theme1.xml><?xml version="1.0" encoding="utf-8"?>
<a:theme xmlns:a="http://schemas.openxmlformats.org/drawingml/2006/main" name="EDF_powerpoint_template">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hoto slide">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Dark slide (use for pauses in presentation)">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end slide 1 EDAF">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end slide 1 EDAF PAC">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ection divider 1">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ection divider 2">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ontent slides">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End slide 2">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End slide 2 EDAF">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End slide 2 EDAF PAC">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11996</TotalTime>
  <Words>2655</Words>
  <Application>Microsoft Macintosh PowerPoint</Application>
  <PresentationFormat>Widescreen</PresentationFormat>
  <Paragraphs>623</Paragraphs>
  <Slides>26</Slides>
  <Notes>17</Notes>
  <HiddenSlides>0</HiddenSlides>
  <MMClips>0</MMClips>
  <ScaleCrop>false</ScaleCrop>
  <HeadingPairs>
    <vt:vector size="6" baseType="variant">
      <vt:variant>
        <vt:lpstr>Fonts Used</vt:lpstr>
      </vt:variant>
      <vt:variant>
        <vt:i4>5</vt:i4>
      </vt:variant>
      <vt:variant>
        <vt:lpstr>Theme</vt:lpstr>
      </vt:variant>
      <vt:variant>
        <vt:i4>11</vt:i4>
      </vt:variant>
      <vt:variant>
        <vt:lpstr>Slide Titles</vt:lpstr>
      </vt:variant>
      <vt:variant>
        <vt:i4>26</vt:i4>
      </vt:variant>
    </vt:vector>
  </HeadingPairs>
  <TitlesOfParts>
    <vt:vector size="42" baseType="lpstr">
      <vt:lpstr>Arial</vt:lpstr>
      <vt:lpstr>Calibri</vt:lpstr>
      <vt:lpstr>Calisto MT</vt:lpstr>
      <vt:lpstr>Courier New</vt:lpstr>
      <vt:lpstr>Univers Condensed</vt:lpstr>
      <vt:lpstr>EDF_powerpoint_template</vt:lpstr>
      <vt:lpstr>Title/end slide 1 EDAF</vt:lpstr>
      <vt:lpstr>Title/end slide 1 EDAF PAC</vt:lpstr>
      <vt:lpstr>Section divider 1</vt:lpstr>
      <vt:lpstr>Section divider 2</vt:lpstr>
      <vt:lpstr>Content slides</vt:lpstr>
      <vt:lpstr>End slide 2</vt:lpstr>
      <vt:lpstr>End slide 2 EDAF</vt:lpstr>
      <vt:lpstr>End slide 2 EDAF PAC</vt:lpstr>
      <vt:lpstr>Photo slide</vt:lpstr>
      <vt:lpstr>Dark slide (use for pauses in presentation)</vt:lpstr>
      <vt:lpstr>Climate Vulnerability Index (CVI)</vt:lpstr>
      <vt:lpstr>Outline</vt:lpstr>
      <vt:lpstr>PowerPoint Presentation</vt:lpstr>
      <vt:lpstr>Examples of existing screening &amp; mapping tools</vt:lpstr>
      <vt:lpstr>LIMITATIONS of Existing EJ Screen</vt:lpstr>
      <vt:lpstr>Widespread Interest </vt:lpstr>
      <vt:lpstr>PowerPoint Presentation</vt:lpstr>
      <vt:lpstr>Baseline Vulnerability: Health</vt:lpstr>
      <vt:lpstr>Baseline Vulnerability: Social &amp; Economic</vt:lpstr>
      <vt:lpstr>Baseline Vulnerability: Infrastructure</vt:lpstr>
      <vt:lpstr>Baseline Vulnerability: Environment</vt:lpstr>
      <vt:lpstr>Climate Change Impacts: Health</vt:lpstr>
      <vt:lpstr>Climate Change Impacts: Social &amp; Economic</vt:lpstr>
      <vt:lpstr>Climate Change Impacts: Extreme Events</vt:lpstr>
      <vt:lpstr>With Proposed Revisions &amp; Indicators in progress</vt:lpstr>
      <vt:lpstr>Baseline Vulnerability: Health        36 Indicators </vt:lpstr>
      <vt:lpstr>Baseline Vulnerability: Social &amp; Economic  19 Indicators </vt:lpstr>
      <vt:lpstr>Baseline Vulnerability: Infrastructure   23 Indicators </vt:lpstr>
      <vt:lpstr>Baseline Vulnerability: Environment      42 Indicators</vt:lpstr>
      <vt:lpstr>Climate Change Impacts: Health         6 Indicators</vt:lpstr>
      <vt:lpstr>Climate Change Impacts: Social &amp; Economic14 Indicators</vt:lpstr>
      <vt:lpstr>Climate Change Impacts: Extreme Events     18 Indicators </vt:lpstr>
      <vt:lpstr>Envisioning CVI Use Cases</vt:lpstr>
      <vt:lpstr>Next Steps</vt:lpstr>
      <vt:lpstr>Thank You! Questions? </vt:lpstr>
      <vt:lpstr>Illustrative Example </vt:lpstr>
    </vt:vector>
  </TitlesOfParts>
  <Company>Environmental Defense Fund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EDF PowerPoint Template</dc:title>
  <dc:creator>Grace Tee Lewis</dc:creator>
  <cp:lastModifiedBy>Chiu, Weihsueh A</cp:lastModifiedBy>
  <cp:revision>208</cp:revision>
  <cp:lastPrinted>2021-05-19T19:58:22Z</cp:lastPrinted>
  <dcterms:created xsi:type="dcterms:W3CDTF">2021-05-07T16:17:07Z</dcterms:created>
  <dcterms:modified xsi:type="dcterms:W3CDTF">2022-04-29T21:01:14Z</dcterms:modified>
</cp:coreProperties>
</file>